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285" r:id="rId3"/>
    <p:sldId id="478" r:id="rId4"/>
    <p:sldId id="286" r:id="rId5"/>
    <p:sldId id="287" r:id="rId6"/>
    <p:sldId id="514" r:id="rId7"/>
    <p:sldId id="528" r:id="rId8"/>
    <p:sldId id="516" r:id="rId9"/>
    <p:sldId id="411" r:id="rId10"/>
    <p:sldId id="274" r:id="rId11"/>
    <p:sldId id="271" r:id="rId12"/>
    <p:sldId id="275" r:id="rId13"/>
    <p:sldId id="272" r:id="rId14"/>
    <p:sldId id="413" r:id="rId15"/>
    <p:sldId id="415" r:id="rId16"/>
    <p:sldId id="388" r:id="rId17"/>
    <p:sldId id="421" r:id="rId18"/>
    <p:sldId id="423" r:id="rId19"/>
    <p:sldId id="424" r:id="rId20"/>
    <p:sldId id="422" r:id="rId21"/>
    <p:sldId id="425" r:id="rId22"/>
    <p:sldId id="426" r:id="rId23"/>
    <p:sldId id="434" r:id="rId24"/>
    <p:sldId id="427" r:id="rId25"/>
    <p:sldId id="429" r:id="rId26"/>
    <p:sldId id="430" r:id="rId27"/>
    <p:sldId id="433" r:id="rId28"/>
    <p:sldId id="436" r:id="rId29"/>
    <p:sldId id="435" r:id="rId30"/>
    <p:sldId id="504" r:id="rId31"/>
    <p:sldId id="506" r:id="rId32"/>
    <p:sldId id="505" r:id="rId33"/>
    <p:sldId id="508" r:id="rId34"/>
    <p:sldId id="509" r:id="rId35"/>
    <p:sldId id="510" r:id="rId36"/>
    <p:sldId id="511" r:id="rId37"/>
    <p:sldId id="512" r:id="rId38"/>
    <p:sldId id="513" r:id="rId39"/>
    <p:sldId id="437" r:id="rId40"/>
    <p:sldId id="463" r:id="rId41"/>
    <p:sldId id="438" r:id="rId42"/>
    <p:sldId id="462" r:id="rId43"/>
    <p:sldId id="464" r:id="rId44"/>
    <p:sldId id="465" r:id="rId45"/>
    <p:sldId id="416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417" r:id="rId62"/>
    <p:sldId id="420" r:id="rId63"/>
    <p:sldId id="466" r:id="rId64"/>
    <p:sldId id="468" r:id="rId65"/>
    <p:sldId id="470" r:id="rId66"/>
    <p:sldId id="469" r:id="rId67"/>
    <p:sldId id="472" r:id="rId68"/>
    <p:sldId id="473" r:id="rId69"/>
    <p:sldId id="474" r:id="rId70"/>
    <p:sldId id="475" r:id="rId71"/>
    <p:sldId id="471" r:id="rId72"/>
    <p:sldId id="477" r:id="rId73"/>
    <p:sldId id="476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6" r:id="rId82"/>
    <p:sldId id="487" r:id="rId83"/>
    <p:sldId id="517" r:id="rId84"/>
    <p:sldId id="525" r:id="rId85"/>
    <p:sldId id="518" r:id="rId86"/>
    <p:sldId id="521" r:id="rId87"/>
    <p:sldId id="522" r:id="rId88"/>
    <p:sldId id="519" r:id="rId89"/>
    <p:sldId id="524" r:id="rId90"/>
    <p:sldId id="523" r:id="rId91"/>
    <p:sldId id="527" r:id="rId92"/>
    <p:sldId id="520" r:id="rId93"/>
    <p:sldId id="526" r:id="rId94"/>
    <p:sldId id="418" r:id="rId95"/>
    <p:sldId id="326" r:id="rId96"/>
    <p:sldId id="329" r:id="rId97"/>
    <p:sldId id="278" r:id="rId98"/>
    <p:sldId id="327" r:id="rId99"/>
    <p:sldId id="414" r:id="rId100"/>
    <p:sldId id="412" r:id="rId10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8" autoAdjust="0"/>
    <p:restoredTop sz="94660"/>
  </p:normalViewPr>
  <p:slideViewPr>
    <p:cSldViewPr>
      <p:cViewPr varScale="1">
        <p:scale>
          <a:sx n="124" d="100"/>
          <a:sy n="124" d="100"/>
        </p:scale>
        <p:origin x="131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11.01.2018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 durch Klicken hinzufügen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ev.heuristiclab.com/trac.fcgi/wiki/Documentation/Howto/OptimizeExternalApplications#no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ommenda" TargetMode="External"/><Relationship Id="rId2" Type="http://schemas.openxmlformats.org/officeDocument/2006/relationships/hyperlink" Target="http://heal.heuristiclab.com/team/beha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trac.fcgi/browser/trunk/documentation/Tutorial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downlo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rc.heuristiclab.com/svn/core/stable" TargetMode="External"/><Relationship Id="rId4" Type="http://schemas.openxmlformats.org/officeDocument/2006/relationships/hyperlink" Target="https://src.heuristiclab.com/svn/core/tags/3.3.15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.fcgi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356#showpublic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/>
              <a:t>Optimizing External Applications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HeuristicLab</a:t>
            </a:r>
            <a:endParaRPr lang="en-US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 Beham, M. Kommenda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SVN\projects\HOPL\HOPL-HEAL\Logos\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76" y="5589240"/>
            <a:ext cx="2304256" cy="1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GUI is made up of views</a:t>
            </a:r>
          </a:p>
          <a:p>
            <a:pPr lvl="1"/>
            <a:r>
              <a:rPr lang="en-US" dirty="0"/>
              <a:t>views are visual representations of content objects</a:t>
            </a:r>
          </a:p>
          <a:p>
            <a:pPr lvl="1"/>
            <a:r>
              <a:rPr lang="en-US" dirty="0"/>
              <a:t>views are composed in the same way as their content</a:t>
            </a:r>
          </a:p>
          <a:p>
            <a:pPr lvl="1"/>
            <a:r>
              <a:rPr lang="en-US" dirty="0"/>
              <a:t>views and content objects are loosely coupled</a:t>
            </a:r>
          </a:p>
          <a:p>
            <a:pPr lvl="1"/>
            <a:r>
              <a:rPr lang="en-US" dirty="0"/>
              <a:t>multiple different views may exist for the same content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Drag &amp; Drop</a:t>
            </a:r>
          </a:p>
          <a:p>
            <a:pPr lvl="1"/>
            <a:r>
              <a:rPr lang="en-US" dirty="0"/>
              <a:t>views support drag &amp; drop operations</a:t>
            </a:r>
          </a:p>
          <a:p>
            <a:pPr lvl="1"/>
            <a:r>
              <a:rPr lang="en-US" dirty="0"/>
              <a:t>content objects can be copied or moved (shift key)</a:t>
            </a:r>
          </a:p>
          <a:p>
            <a:pPr lvl="1"/>
            <a:r>
              <a:rPr lang="en-US" dirty="0"/>
              <a:t>enabled for collection items and content objects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 &amp; Answers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http://dev.heuristiclab.com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3"/>
              </a:rPr>
              <a:t>heuristiclab@googlegroups.com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4"/>
              </a:rPr>
              <a:t>http://www.youtube.com/heuristiclab</a:t>
            </a:r>
            <a:endParaRPr lang="en-US" sz="3600" dirty="0"/>
          </a:p>
          <a:p>
            <a:pPr algn="ctr"/>
            <a:endParaRPr lang="en-US" sz="2400" dirty="0"/>
          </a:p>
          <a:p>
            <a:pPr algn="ctr"/>
            <a:r>
              <a:rPr lang="en-US" sz="3600" dirty="0">
                <a:hlinkClick r:id="rId5"/>
              </a:rPr>
              <a:t>http://www.facebook.com/heuristiclab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17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>
                  <a:solidFill>
                    <a:srgbClr val="FF0000"/>
                  </a:solidFill>
                </a:rPr>
                <a:t>Algorithm</a:t>
              </a:r>
              <a:r>
                <a:rPr lang="de-AT" sz="2800" b="1" dirty="0">
                  <a:solidFill>
                    <a:srgbClr val="FF0000"/>
                  </a:solidFill>
                </a:rPr>
                <a:t> View</a:t>
              </a:r>
            </a:p>
          </p:txBody>
        </p:sp>
      </p:grpSp>
      <p:sp>
        <p:nvSpPr>
          <p:cNvPr id="19" name="Abgerundetes Rechteck 9"/>
          <p:cNvSpPr/>
          <p:nvPr/>
        </p:nvSpPr>
        <p:spPr>
          <a:xfrm>
            <a:off x="1584100" y="2726266"/>
            <a:ext cx="5796211" cy="3151005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Problem View</a:t>
            </a:r>
          </a:p>
        </p:txBody>
      </p:sp>
      <p:sp>
        <p:nvSpPr>
          <p:cNvPr id="20" name="Abgerundetes Rechteck 10"/>
          <p:cNvSpPr/>
          <p:nvPr/>
        </p:nvSpPr>
        <p:spPr>
          <a:xfrm>
            <a:off x="1691679" y="3251201"/>
            <a:ext cx="5584883" cy="251853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>
                <a:solidFill>
                  <a:srgbClr val="FF0000"/>
                </a:solidFill>
              </a:rPr>
              <a:t>Parameter</a:t>
            </a:r>
            <a:br>
              <a:rPr lang="de-AT" sz="2800" b="1" dirty="0">
                <a:solidFill>
                  <a:srgbClr val="FF0000"/>
                </a:solidFill>
              </a:rPr>
            </a:br>
            <a:r>
              <a:rPr lang="de-AT" sz="2800" b="1" dirty="0" err="1">
                <a:solidFill>
                  <a:srgbClr val="FF0000"/>
                </a:solidFill>
              </a:rPr>
              <a:t>Collection</a:t>
            </a:r>
            <a:br>
              <a:rPr lang="de-AT" sz="2800" b="1" dirty="0">
                <a:solidFill>
                  <a:srgbClr val="FF0000"/>
                </a:solidFill>
              </a:rPr>
            </a:br>
            <a:r>
              <a:rPr lang="de-AT" sz="2800" b="1" dirty="0">
                <a:solidFill>
                  <a:srgbClr val="FF0000"/>
                </a:solidFill>
              </a:rPr>
              <a:t>View</a:t>
            </a:r>
          </a:p>
        </p:txBody>
      </p:sp>
      <p:sp>
        <p:nvSpPr>
          <p:cNvPr id="21" name="Abgerundetes Rechteck 11"/>
          <p:cNvSpPr/>
          <p:nvPr/>
        </p:nvSpPr>
        <p:spPr>
          <a:xfrm>
            <a:off x="3419872" y="3640667"/>
            <a:ext cx="3600400" cy="2020581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Parameter View</a:t>
            </a:r>
          </a:p>
        </p:txBody>
      </p:sp>
      <p:sp>
        <p:nvSpPr>
          <p:cNvPr id="22" name="Abgerundetes Rechteck 12"/>
          <p:cNvSpPr/>
          <p:nvPr/>
        </p:nvSpPr>
        <p:spPr>
          <a:xfrm>
            <a:off x="3515932" y="4218909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>
                <a:solidFill>
                  <a:srgbClr val="FF0000"/>
                </a:solidFill>
              </a:rPr>
              <a:t>Double Value 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ViewHost</a:t>
            </a:r>
            <a:endParaRPr lang="en-US" dirty="0"/>
          </a:p>
          <a:p>
            <a:pPr lvl="1"/>
            <a:r>
              <a:rPr lang="en-US" dirty="0"/>
              <a:t>control which hosts views</a:t>
            </a:r>
          </a:p>
          <a:p>
            <a:pPr lvl="1"/>
            <a:r>
              <a:rPr lang="en-US" dirty="0"/>
              <a:t>right-click on windows icon to switch views</a:t>
            </a:r>
          </a:p>
          <a:p>
            <a:pPr lvl="1"/>
            <a:r>
              <a:rPr lang="en-US" dirty="0"/>
              <a:t>double-click on windows icon to open another view</a:t>
            </a:r>
          </a:p>
          <a:p>
            <a:pPr lvl="1"/>
            <a:r>
              <a:rPr lang="en-US" dirty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Algorithms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Population-based</a:t>
            </a:r>
          </a:p>
          <a:p>
            <a:r>
              <a:rPr lang="en-US" sz="1200" dirty="0"/>
              <a:t>CMA-ES</a:t>
            </a:r>
          </a:p>
          <a:p>
            <a:r>
              <a:rPr lang="en-US" sz="1200" dirty="0"/>
              <a:t>Evolution Strategy</a:t>
            </a:r>
          </a:p>
          <a:p>
            <a:r>
              <a:rPr lang="en-US" sz="1200" dirty="0"/>
              <a:t>Genetic Algorithm</a:t>
            </a:r>
          </a:p>
          <a:p>
            <a:r>
              <a:rPr lang="en-US" sz="1200" dirty="0"/>
              <a:t>Offspring Selection Genetic Algorithm (OSGA)</a:t>
            </a:r>
          </a:p>
          <a:p>
            <a:r>
              <a:rPr lang="en-US" sz="1200" dirty="0"/>
              <a:t>Island Genetic Algorithm</a:t>
            </a:r>
          </a:p>
          <a:p>
            <a:r>
              <a:rPr lang="en-US" sz="1200" dirty="0"/>
              <a:t>Island Offspring Selection Genetic Algorithm</a:t>
            </a:r>
          </a:p>
          <a:p>
            <a:r>
              <a:rPr lang="en-US" sz="1200" dirty="0"/>
              <a:t>Parameter-less Population Pyramid (P3)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/>
              <a:t>Relevant Alleles Preserving GA (RAPGA)</a:t>
            </a:r>
          </a:p>
          <a:p>
            <a:r>
              <a:rPr lang="en-US" sz="1200" dirty="0"/>
              <a:t>Age-Layered Population Structure (ALPS)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/>
              <a:t>NSGA-II</a:t>
            </a:r>
          </a:p>
          <a:p>
            <a:r>
              <a:rPr lang="en-US" sz="1200" dirty="0"/>
              <a:t>Scatter 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Trajectory-based</a:t>
            </a:r>
          </a:p>
          <a:p>
            <a:r>
              <a:rPr lang="en-US" sz="1200" dirty="0"/>
              <a:t>Local Search</a:t>
            </a:r>
          </a:p>
          <a:p>
            <a:r>
              <a:rPr lang="en-US" sz="1200" dirty="0" err="1"/>
              <a:t>Tabu</a:t>
            </a:r>
            <a:r>
              <a:rPr lang="en-US" sz="1200" dirty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/>
              <a:t>Variable Neighborhood Search</a:t>
            </a:r>
          </a:p>
          <a:p>
            <a:r>
              <a:rPr lang="en-US" sz="1200" dirty="0"/>
              <a:t>Simulated 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412776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k-Nearest Neighbor</a:t>
            </a:r>
          </a:p>
          <a:p>
            <a:r>
              <a:rPr lang="en-US" sz="1200" dirty="0"/>
              <a:t>k-Means</a:t>
            </a:r>
          </a:p>
          <a:p>
            <a:r>
              <a:rPr lang="en-US" sz="1200" dirty="0" err="1"/>
              <a:t>Neighbourhood</a:t>
            </a:r>
            <a:r>
              <a:rPr lang="en-US" sz="1200" dirty="0"/>
              <a:t> Component Analysis (NCA)</a:t>
            </a:r>
          </a:p>
          <a:p>
            <a:r>
              <a:rPr lang="en-US" sz="1200" dirty="0"/>
              <a:t>Artificial Neural Networks</a:t>
            </a:r>
          </a:p>
          <a:p>
            <a:r>
              <a:rPr lang="en-US" sz="1200" dirty="0"/>
              <a:t>Random Forests </a:t>
            </a:r>
          </a:p>
          <a:p>
            <a:r>
              <a:rPr lang="en-US" sz="1200" dirty="0"/>
              <a:t>Support Vector Machines</a:t>
            </a:r>
          </a:p>
          <a:p>
            <a:r>
              <a:rPr lang="en-US" sz="1200" dirty="0"/>
              <a:t>Gaussian Processes </a:t>
            </a:r>
          </a:p>
          <a:p>
            <a:r>
              <a:rPr lang="en-US" sz="1200" dirty="0"/>
              <a:t>Gradient Boosted Trees</a:t>
            </a:r>
          </a:p>
          <a:p>
            <a:r>
              <a:rPr lang="en-US" sz="1200" dirty="0"/>
              <a:t>Gradient Boosted Regression</a:t>
            </a:r>
          </a:p>
          <a:p>
            <a:r>
              <a:rPr lang="en-US" sz="1200" dirty="0"/>
              <a:t>Barnes-Hut t-SNE</a:t>
            </a:r>
          </a:p>
          <a:p>
            <a:r>
              <a:rPr lang="en-US" sz="1200" dirty="0"/>
              <a:t>Kernel Ridge Regression</a:t>
            </a:r>
          </a:p>
          <a:p>
            <a:r>
              <a:rPr lang="en-US" sz="1200" dirty="0"/>
              <a:t>Elastic-net Regression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Additional Algorithms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/>
              <a:t>Hungarian 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/>
              <a:t>LM-BFGS</a:t>
            </a:r>
          </a:p>
          <a:p>
            <a:endParaRPr lang="en-US" sz="1200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Problems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Combinatorial Problems</a:t>
            </a:r>
          </a:p>
          <a:p>
            <a:r>
              <a:rPr lang="en-US" sz="1400" dirty="0"/>
              <a:t>Test Problems (1-max, NK, HIFF, Deceptive Trap)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Probabilistic Traveling Salesman</a:t>
            </a:r>
          </a:p>
          <a:p>
            <a:r>
              <a:rPr lang="en-US" sz="1400" dirty="0"/>
              <a:t>Vehicle Routing (MDCVRPTW, PDPTW, …)</a:t>
            </a:r>
          </a:p>
          <a:p>
            <a:r>
              <a:rPr lang="en-US" sz="1400" dirty="0"/>
              <a:t>Knapsack</a:t>
            </a:r>
          </a:p>
          <a:p>
            <a:r>
              <a:rPr lang="en-US" sz="1400" dirty="0"/>
              <a:t>Bin Packing</a:t>
            </a:r>
          </a:p>
          <a:p>
            <a:r>
              <a:rPr lang="en-US" sz="1400" dirty="0"/>
              <a:t>Graph Coloring</a:t>
            </a:r>
          </a:p>
          <a:p>
            <a:r>
              <a:rPr lang="en-US" sz="1400" dirty="0"/>
              <a:t>Job Shop Scheduling</a:t>
            </a:r>
          </a:p>
          <a:p>
            <a:r>
              <a:rPr lang="en-US" sz="1400" dirty="0"/>
              <a:t>Linear Assignment</a:t>
            </a:r>
          </a:p>
          <a:p>
            <a:r>
              <a:rPr lang="en-US" sz="1400" dirty="0"/>
              <a:t>Quadratic Assignment</a:t>
            </a:r>
          </a:p>
          <a:p>
            <a:r>
              <a:rPr lang="en-US" sz="1400" dirty="0"/>
              <a:t>Orienteering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412776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Genetic Programming Problems</a:t>
            </a:r>
          </a:p>
          <a:p>
            <a:r>
              <a:rPr lang="en-US" sz="1400" dirty="0"/>
              <a:t>Test Problems (Even Parity, MUX)</a:t>
            </a:r>
          </a:p>
          <a:p>
            <a:r>
              <a:rPr lang="en-US" sz="1400" dirty="0"/>
              <a:t>Symbolic 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r>
              <a:rPr lang="en-US" sz="1400" dirty="0" err="1"/>
              <a:t>Robocode</a:t>
            </a:r>
            <a:endParaRPr lang="en-US" sz="1400" dirty="0"/>
          </a:p>
          <a:p>
            <a:r>
              <a:rPr lang="en-US" sz="1400" dirty="0"/>
              <a:t>Grammatical Evolution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sz="1400" b="1" dirty="0"/>
              <a:t>Additional Problems</a:t>
            </a:r>
          </a:p>
          <a:p>
            <a:r>
              <a:rPr lang="en-US" sz="1400" dirty="0"/>
              <a:t>Single-/Multi-Objective Test Functions</a:t>
            </a:r>
          </a:p>
          <a:p>
            <a:pPr lvl="1"/>
            <a:r>
              <a:rPr lang="en-US" sz="1000" dirty="0"/>
              <a:t>Ackley, </a:t>
            </a:r>
            <a:r>
              <a:rPr lang="en-US" sz="1000" dirty="0" err="1"/>
              <a:t>Griewank</a:t>
            </a:r>
            <a:r>
              <a:rPr lang="en-US" sz="1000" dirty="0"/>
              <a:t>, </a:t>
            </a:r>
            <a:r>
              <a:rPr lang="en-US" sz="1000" dirty="0" err="1"/>
              <a:t>Rastrigin</a:t>
            </a:r>
            <a:r>
              <a:rPr lang="en-US" sz="1000" dirty="0"/>
              <a:t>, Sphere, etc.</a:t>
            </a:r>
          </a:p>
          <a:p>
            <a:r>
              <a:rPr lang="en-US" sz="1400" dirty="0"/>
              <a:t>Programmable Problem</a:t>
            </a:r>
          </a:p>
          <a:p>
            <a:r>
              <a:rPr lang="en-US" sz="1400" dirty="0"/>
              <a:t>External Evaluation Problem </a:t>
            </a:r>
            <a:br>
              <a:rPr lang="en-US" sz="1400" dirty="0"/>
            </a:br>
            <a:r>
              <a:rPr lang="en-US" sz="1400" dirty="0"/>
              <a:t>(generic TCP/IP, Scilab, MATLAB)</a:t>
            </a:r>
          </a:p>
          <a:p>
            <a:r>
              <a:rPr lang="en-US" sz="1400" dirty="0"/>
              <a:t>Regression, Classification, Clustering</a:t>
            </a:r>
          </a:p>
          <a:p>
            <a:r>
              <a:rPr lang="en-US" sz="1400" dirty="0"/>
              <a:t>Trading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842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Demonstration Part I:</a:t>
            </a:r>
            <a:br>
              <a:rPr lang="de-DE" dirty="0"/>
            </a:br>
            <a:r>
              <a:rPr lang="de-DE" dirty="0" err="1"/>
              <a:t>External</a:t>
            </a:r>
            <a:r>
              <a:rPr lang="de-DE" dirty="0"/>
              <a:t> Evaluation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de-AT" dirty="0"/>
          </a:p>
          <a:p>
            <a:r>
              <a:rPr lang="de-AT" dirty="0" err="1"/>
              <a:t>Optimize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an </a:t>
            </a:r>
            <a:r>
              <a:rPr lang="de-AT" dirty="0" err="1"/>
              <a:t>existing</a:t>
            </a:r>
            <a:r>
              <a:rPr lang="de-AT" dirty="0"/>
              <a:t> </a:t>
            </a:r>
            <a:r>
              <a:rPr lang="de-AT" dirty="0" err="1"/>
              <a:t>simulation</a:t>
            </a:r>
            <a:r>
              <a:rPr lang="de-AT" dirty="0"/>
              <a:t> </a:t>
            </a:r>
            <a:r>
              <a:rPr lang="de-AT" dirty="0" err="1"/>
              <a:t>model</a:t>
            </a:r>
            <a:endParaRPr lang="de-AT" dirty="0"/>
          </a:p>
          <a:p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necessary</a:t>
            </a:r>
            <a:r>
              <a:rPr lang="de-AT" dirty="0"/>
              <a:t> </a:t>
            </a:r>
            <a:r>
              <a:rPr lang="de-AT" dirty="0" err="1"/>
              <a:t>steps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talk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(s, S) Order </a:t>
            </a:r>
            <a:r>
              <a:rPr lang="de-DE" dirty="0" err="1"/>
              <a:t>Policy</a:t>
            </a:r>
            <a:endParaRPr lang="de-DE" dirty="0"/>
          </a:p>
          <a:p>
            <a:pPr lvl="1"/>
            <a:r>
              <a:rPr lang="de-DE" dirty="0"/>
              <a:t>3 Echelons </a:t>
            </a:r>
            <a:r>
              <a:rPr lang="de-DE" dirty="0" err="1"/>
              <a:t>and</a:t>
            </a:r>
            <a:r>
              <a:rPr lang="de-DE" dirty="0"/>
              <a:t> 2 Parameters per Echelon</a:t>
            </a:r>
          </a:p>
          <a:p>
            <a:pPr lvl="1"/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Inventory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 </a:t>
            </a:r>
            <a:r>
              <a:rPr lang="de-DE" dirty="0" err="1"/>
              <a:t>Costs</a:t>
            </a:r>
            <a:endParaRPr lang="de-DE" dirty="0"/>
          </a:p>
          <a:p>
            <a:pPr lvl="1"/>
            <a:r>
              <a:rPr lang="de-DE" dirty="0" err="1"/>
              <a:t>Maintain</a:t>
            </a:r>
            <a:r>
              <a:rPr lang="de-DE" dirty="0"/>
              <a:t> a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Bound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waiting</a:t>
            </a:r>
            <a:r>
              <a:rPr lang="de-DE" dirty="0"/>
              <a:t> time due </a:t>
            </a:r>
            <a:r>
              <a:rPr lang="de-DE" dirty="0" err="1"/>
              <a:t>to</a:t>
            </a:r>
            <a:r>
              <a:rPr lang="de-DE" dirty="0"/>
              <a:t> „out </a:t>
            </a:r>
            <a:r>
              <a:rPr lang="de-DE" dirty="0" err="1"/>
              <a:t>of</a:t>
            </a:r>
            <a:r>
              <a:rPr lang="de-DE" dirty="0"/>
              <a:t> stock“ </a:t>
            </a:r>
            <a:r>
              <a:rPr lang="de-DE" dirty="0" err="1"/>
              <a:t>situations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613275"/>
            <a:ext cx="66389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6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DE" dirty="0"/>
          </a:p>
          <a:p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in </a:t>
            </a:r>
            <a:r>
              <a:rPr lang="de-DE" dirty="0" err="1"/>
              <a:t>HeuristicLab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Optimize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70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Download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helper</a:t>
            </a:r>
            <a:r>
              <a:rPr lang="de-DE" dirty="0"/>
              <a:t> </a:t>
            </a:r>
            <a:r>
              <a:rPr lang="de-DE" dirty="0" err="1"/>
              <a:t>library</a:t>
            </a:r>
            <a:endParaRPr lang="de-DE" dirty="0"/>
          </a:p>
          <a:p>
            <a:pPr lvl="1"/>
            <a:r>
              <a:rPr lang="de-DE" sz="1800" dirty="0">
                <a:hlinkClick r:id="rId2"/>
              </a:rPr>
              <a:t>http://dev.heuristiclab.com/trac.fcgi/wiki/Documentation/Howto/OptimizeExternalApplications#no1</a:t>
            </a:r>
            <a:endParaRPr lang="de-DE" sz="1800" dirty="0"/>
          </a:p>
          <a:p>
            <a:r>
              <a:rPr lang="de-DE" dirty="0"/>
              <a:t>Add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604837" y="3645024"/>
            <a:ext cx="7934325" cy="2323035"/>
            <a:chOff x="604836" y="3501008"/>
            <a:chExt cx="7934325" cy="2323035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836" y="3501008"/>
              <a:ext cx="7934325" cy="2295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7"/>
            <p:cNvSpPr/>
            <p:nvPr/>
          </p:nvSpPr>
          <p:spPr>
            <a:xfrm>
              <a:off x="1907704" y="4890172"/>
              <a:ext cx="6631457" cy="933871"/>
            </a:xfrm>
            <a:prstGeom prst="roundRect">
              <a:avLst>
                <a:gd name="adj" fmla="val 396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18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Andreas Beham</a:t>
            </a:r>
          </a:p>
          <a:p>
            <a:pPr lvl="1"/>
            <a:r>
              <a:rPr lang="en-US" sz="1400" dirty="0"/>
              <a:t>Research Associate (since 2007)</a:t>
            </a:r>
          </a:p>
          <a:p>
            <a:pPr lvl="1"/>
            <a:r>
              <a:rPr lang="en-US" sz="1400" dirty="0"/>
              <a:t>Team: Combinatorial and Simulation-based Optimization</a:t>
            </a:r>
          </a:p>
          <a:p>
            <a:pPr lvl="1"/>
            <a:r>
              <a:rPr lang="en-US" sz="1400" dirty="0"/>
              <a:t>Graduate of Johannes Kepler University</a:t>
            </a:r>
          </a:p>
          <a:p>
            <a:pPr lvl="1"/>
            <a:r>
              <a:rPr lang="en-US" sz="1400" dirty="0"/>
              <a:t>PhD in progress</a:t>
            </a:r>
          </a:p>
          <a:p>
            <a:pPr lvl="1"/>
            <a:r>
              <a:rPr lang="en-US" sz="1400" dirty="0"/>
              <a:t>Member of the HEAL research group</a:t>
            </a:r>
          </a:p>
          <a:p>
            <a:pPr lvl="1"/>
            <a:r>
              <a:rPr lang="en-US" sz="1400" dirty="0"/>
              <a:t>Architect of HeuristicLab</a:t>
            </a:r>
          </a:p>
          <a:p>
            <a:pPr lvl="1"/>
            <a:r>
              <a:rPr lang="en-US" sz="1400" dirty="0">
                <a:hlinkClick r:id="rId2"/>
              </a:rPr>
              <a:t>http://heal.heuristiclab.com/team/beham</a:t>
            </a:r>
            <a:endParaRPr lang="en-US" sz="1400" dirty="0"/>
          </a:p>
          <a:p>
            <a:pPr lvl="3"/>
            <a:endParaRPr lang="en-US" sz="1100" dirty="0"/>
          </a:p>
          <a:p>
            <a:r>
              <a:rPr lang="en-US" sz="1600" dirty="0"/>
              <a:t>Michael Kommenda</a:t>
            </a:r>
            <a:endParaRPr lang="en-US" sz="1400" dirty="0"/>
          </a:p>
          <a:p>
            <a:pPr lvl="1"/>
            <a:r>
              <a:rPr lang="en-US" sz="1400" dirty="0"/>
              <a:t>Research Associate (since 2008)</a:t>
            </a:r>
          </a:p>
          <a:p>
            <a:pPr lvl="1"/>
            <a:r>
              <a:rPr lang="en-US" sz="1400" dirty="0"/>
              <a:t>Team: System Identification and Data Analysis</a:t>
            </a:r>
          </a:p>
          <a:p>
            <a:pPr lvl="1"/>
            <a:r>
              <a:rPr lang="en-US" sz="1400" dirty="0"/>
              <a:t>Graduate of University of Applied Sciences Upper Austria</a:t>
            </a:r>
          </a:p>
          <a:p>
            <a:pPr lvl="1"/>
            <a:r>
              <a:rPr lang="en-US" sz="1400" dirty="0"/>
              <a:t>PhD in progress</a:t>
            </a:r>
          </a:p>
          <a:p>
            <a:pPr lvl="1"/>
            <a:r>
              <a:rPr lang="en-US" sz="1400" dirty="0"/>
              <a:t>Member of the HEAL research group</a:t>
            </a:r>
          </a:p>
          <a:p>
            <a:pPr lvl="1"/>
            <a:r>
              <a:rPr lang="en-US" sz="1400" dirty="0"/>
              <a:t>Architect of HeuristicLab</a:t>
            </a:r>
          </a:p>
          <a:p>
            <a:pPr lvl="1"/>
            <a:r>
              <a:rPr lang="en-US" sz="1400" dirty="0">
                <a:hlinkClick r:id="rId3"/>
              </a:rPr>
              <a:t>http://heal.heuristiclab.com/team/kommenda</a:t>
            </a: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860" y="1628800"/>
            <a:ext cx="1135802" cy="1707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9739" y="4005064"/>
            <a:ext cx="1230043" cy="17138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included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sample in </a:t>
            </a:r>
            <a:r>
              <a:rPr lang="de-DE" dirty="0" err="1"/>
              <a:t>AnyLogic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„Parameters Variation“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67750"/>
            <a:ext cx="4038600" cy="41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390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endParaRPr lang="de-DE" dirty="0"/>
          </a:p>
          <a:p>
            <a:pPr marL="354013" lvl="1" indent="-263525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interface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button</a:t>
            </a:r>
            <a:endParaRPr lang="de-DE" dirty="0"/>
          </a:p>
          <a:p>
            <a:pPr marL="354013" lvl="1" indent="-263525">
              <a:buFont typeface="+mj-lt"/>
              <a:buAutoNum type="arabicPeriod"/>
            </a:pPr>
            <a:r>
              <a:rPr lang="de-DE" dirty="0"/>
              <a:t>Add </a:t>
            </a:r>
            <a:r>
              <a:rPr lang="de-DE" dirty="0" err="1"/>
              <a:t>one</a:t>
            </a:r>
            <a:r>
              <a:rPr lang="de-DE" dirty="0"/>
              <a:t> variable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collecting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relevant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multiple </a:t>
            </a:r>
            <a:r>
              <a:rPr lang="de-DE" dirty="0" err="1"/>
              <a:t>replications</a:t>
            </a:r>
            <a:endParaRPr lang="de-DE" dirty="0"/>
          </a:p>
          <a:p>
            <a:pPr marL="354013" lvl="1" indent="-263525">
              <a:buFont typeface="+mj-lt"/>
              <a:buAutoNum type="arabicPeriod"/>
            </a:pPr>
            <a:r>
              <a:rPr lang="de-DE" dirty="0"/>
              <a:t>Select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Freeform</a:t>
            </a:r>
            <a:r>
              <a:rPr lang="de-DE" dirty="0"/>
              <a:t>, </a:t>
            </a:r>
            <a:r>
              <a:rPr lang="de-DE" dirty="0" err="1"/>
              <a:t>use</a:t>
            </a:r>
            <a:r>
              <a:rPr lang="de-DE" dirty="0"/>
              <a:t> an </a:t>
            </a:r>
            <a:r>
              <a:rPr lang="de-DE" dirty="0" err="1"/>
              <a:t>arbitrary</a:t>
            </a:r>
            <a:r>
              <a:rPr lang="de-DE" dirty="0"/>
              <a:t>, but high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parameter</a:t>
            </a:r>
            <a:endParaRPr lang="de-DE" dirty="0"/>
          </a:p>
          <a:p>
            <a:pPr marL="354013" lvl="1" indent="-263525">
              <a:buFont typeface="+mj-lt"/>
              <a:buAutoNum type="arabicPeriod"/>
            </a:pPr>
            <a:r>
              <a:rPr lang="de-DE" dirty="0"/>
              <a:t>Optional: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157380"/>
            <a:ext cx="4038600" cy="3411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8138060" y="4005064"/>
            <a:ext cx="586408" cy="28395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667500" y="2205007"/>
            <a:ext cx="1470560" cy="79194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292080" y="4725144"/>
            <a:ext cx="2232248" cy="89146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7971898" y="383685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1</a:t>
            </a:r>
          </a:p>
        </p:txBody>
      </p:sp>
      <p:sp>
        <p:nvSpPr>
          <p:cNvPr id="13" name="Ellipse 12"/>
          <p:cNvSpPr/>
          <p:nvPr/>
        </p:nvSpPr>
        <p:spPr>
          <a:xfrm>
            <a:off x="7971898" y="2833115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  <p:sp>
        <p:nvSpPr>
          <p:cNvPr id="14" name="Ellipse 13"/>
          <p:cNvSpPr/>
          <p:nvPr/>
        </p:nvSpPr>
        <p:spPr>
          <a:xfrm>
            <a:off x="7359412" y="4566486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1993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Replications</a:t>
            </a:r>
            <a:r>
              <a:rPr lang="de-DE" dirty="0"/>
              <a:t> </a:t>
            </a:r>
            <a:r>
              <a:rPr lang="de-DE" dirty="0" err="1"/>
              <a:t>tab</a:t>
            </a:r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box „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replications</a:t>
            </a:r>
            <a:r>
              <a:rPr lang="de-DE" dirty="0"/>
              <a:t>“</a:t>
            </a:r>
          </a:p>
          <a:p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10 </a:t>
            </a:r>
            <a:r>
              <a:rPr lang="de-DE" dirty="0" err="1"/>
              <a:t>replications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1600200"/>
            <a:ext cx="37623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54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</a:t>
            </a:r>
            <a:r>
              <a:rPr lang="de-DE" dirty="0" err="1"/>
              <a:t>experiments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</a:t>
            </a:r>
            <a:r>
              <a:rPr lang="de-DE" dirty="0" err="1"/>
              <a:t>AnyLogic</a:t>
            </a:r>
            <a:r>
              <a:rPr lang="de-DE" dirty="0"/>
              <a:t>?</a:t>
            </a:r>
          </a:p>
          <a:p>
            <a:r>
              <a:rPr lang="de-DE" dirty="0"/>
              <a:t>In an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 </a:t>
            </a:r>
            <a:r>
              <a:rPr lang="de-DE" dirty="0" err="1"/>
              <a:t>iterations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R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execute</a:t>
            </a:r>
            <a:endParaRPr lang="de-DE" dirty="0"/>
          </a:p>
          <a:p>
            <a:endParaRPr lang="de-DE" dirty="0"/>
          </a:p>
          <a:p>
            <a:r>
              <a:rPr lang="de-DE" dirty="0"/>
              <a:t>N = „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“ on </a:t>
            </a:r>
            <a:r>
              <a:rPr lang="de-DE" dirty="0" err="1"/>
              <a:t>the</a:t>
            </a:r>
            <a:r>
              <a:rPr lang="de-DE" dirty="0"/>
              <a:t> General </a:t>
            </a:r>
            <a:r>
              <a:rPr lang="de-DE" dirty="0" err="1"/>
              <a:t>tab</a:t>
            </a:r>
            <a:endParaRPr lang="de-DE" dirty="0"/>
          </a:p>
          <a:p>
            <a:r>
              <a:rPr lang="de-DE" dirty="0"/>
              <a:t>R = „</a:t>
            </a:r>
            <a:r>
              <a:rPr lang="de-DE" dirty="0" err="1"/>
              <a:t>Replications</a:t>
            </a:r>
            <a:r>
              <a:rPr lang="de-DE" dirty="0"/>
              <a:t> per </a:t>
            </a:r>
            <a:r>
              <a:rPr lang="de-DE" dirty="0" err="1"/>
              <a:t>iteration</a:t>
            </a:r>
            <a:r>
              <a:rPr lang="de-DE" dirty="0"/>
              <a:t>“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93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tab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/>
              <a:t>Initialize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communication</a:t>
            </a:r>
            <a:endParaRPr lang="de-DE" sz="2000" dirty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/>
              <a:t>Receive</a:t>
            </a:r>
            <a:r>
              <a:rPr lang="de-DE" sz="2000" dirty="0"/>
              <a:t> </a:t>
            </a:r>
            <a:r>
              <a:rPr lang="de-DE" sz="2000" dirty="0" err="1"/>
              <a:t>parameters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HeuristicLab</a:t>
            </a:r>
            <a:endParaRPr lang="de-DE" sz="2000" dirty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 err="1"/>
              <a:t>Collect</a:t>
            </a:r>
            <a:r>
              <a:rPr lang="de-DE" sz="2000" dirty="0"/>
              <a:t> </a:t>
            </a:r>
            <a:r>
              <a:rPr lang="de-DE" sz="2000" dirty="0" err="1"/>
              <a:t>statistics</a:t>
            </a:r>
            <a:r>
              <a:rPr lang="de-DE" sz="2000" dirty="0"/>
              <a:t> after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run</a:t>
            </a:r>
            <a:endParaRPr lang="de-DE" sz="2000" dirty="0"/>
          </a:p>
          <a:p>
            <a:pPr marL="354013" lvl="1" indent="-261938">
              <a:buFont typeface="+mj-lt"/>
              <a:buAutoNum type="arabicPeriod"/>
            </a:pPr>
            <a:r>
              <a:rPr lang="de-DE" sz="2000" dirty="0"/>
              <a:t>Send back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averaged</a:t>
            </a:r>
            <a:r>
              <a:rPr lang="de-DE" sz="2000" dirty="0"/>
              <a:t> </a:t>
            </a:r>
            <a:r>
              <a:rPr lang="de-DE" sz="2000" dirty="0" err="1"/>
              <a:t>results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continue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step</a:t>
            </a:r>
            <a:r>
              <a:rPr lang="de-DE" sz="2000" dirty="0"/>
              <a:t> 2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55410"/>
            <a:ext cx="4038600" cy="3015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36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Imports </a:t>
            </a:r>
            <a:r>
              <a:rPr lang="de-DE" dirty="0" err="1"/>
              <a:t>section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sz="1800" dirty="0"/>
          </a:p>
          <a:p>
            <a:r>
              <a:rPr lang="de-DE" dirty="0"/>
              <a:t>Additional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: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683568" y="3663022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commDriver.getSolution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currentSolution.getIntegerArrayVarsCount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&gt; 0)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SolutionMessage.IntegerArrayVariable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currentSolution.getIntegerArrayVars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sRetailer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(2);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sWholesaler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(4);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sFactory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vector.getData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200" dirty="0"/>
          </a:p>
        </p:txBody>
      </p:sp>
      <p:sp>
        <p:nvSpPr>
          <p:cNvPr id="10" name="Rechteck 9"/>
          <p:cNvSpPr/>
          <p:nvPr/>
        </p:nvSpPr>
        <p:spPr>
          <a:xfrm>
            <a:off x="683568" y="2220657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java.io.*;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java.text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com.heuristiclab.problems.externalevaluation.ExternalEvaluationMessages.*;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1812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Initial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43608" y="2338955"/>
            <a:ext cx="78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com.heuristiclab.problems.externalevaluation.PollService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de-DE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ServerSocketListenerFactory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(2112),1);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commDriver.start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743608" y="4077072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743608" y="5229200"/>
            <a:ext cx="4851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meanDailyCosts.add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root.meanDailyCost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maxWaitingTime.add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root.histWaitingTime.max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de-DE" sz="1400" dirty="0"/>
          </a:p>
        </p:txBody>
      </p:sp>
      <p:sp>
        <p:nvSpPr>
          <p:cNvPr id="10" name="Abgerundetes Rechteck 7"/>
          <p:cNvSpPr/>
          <p:nvPr/>
        </p:nvSpPr>
        <p:spPr>
          <a:xfrm>
            <a:off x="3419872" y="2492895"/>
            <a:ext cx="720080" cy="43204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After </a:t>
            </a:r>
            <a:r>
              <a:rPr lang="de-DE" dirty="0" err="1"/>
              <a:t>iteration</a:t>
            </a:r>
            <a:r>
              <a:rPr lang="de-DE" dirty="0"/>
              <a:t>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55576" y="2276872"/>
            <a:ext cx="452737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0.001;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isFeasible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&lt;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bestMeanDailyCost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meanDailyCosts.mean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2000 +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maxWaitingTime.max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commDriver.sendQuality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currentSolution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fitness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e) { 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/* handle </a:t>
            </a:r>
            <a:r>
              <a:rPr lang="de-DE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</a:t>
            </a:r>
            <a:r>
              <a:rPr lang="de-DE" sz="12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meanDailyCosts.reset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maxWaitingTime.reset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4110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Create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problem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definition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354013" indent="-354013"/>
            <a:r>
              <a:rPr lang="de-DE" b="1" dirty="0"/>
              <a:t>Cache</a:t>
            </a:r>
            <a:r>
              <a:rPr lang="de-DE" dirty="0"/>
              <a:t>: optional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caches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/>
              <a:t>Clients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/>
              <a:t>Encoding</a:t>
            </a:r>
            <a:r>
              <a:rPr lang="de-DE" dirty="0"/>
              <a:t>: The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a </a:t>
            </a:r>
            <a:r>
              <a:rPr lang="de-DE" dirty="0" err="1"/>
              <a:t>solution</a:t>
            </a:r>
            <a:r>
              <a:rPr lang="de-DE" dirty="0"/>
              <a:t>, e.g. 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integer </a:t>
            </a:r>
            <a:r>
              <a:rPr lang="de-DE" dirty="0" err="1"/>
              <a:t>values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/>
              <a:t>Evaluator</a:t>
            </a:r>
            <a:r>
              <a:rPr lang="de-DE" dirty="0"/>
              <a:t>: The </a:t>
            </a:r>
            <a:r>
              <a:rPr lang="de-DE" dirty="0" err="1"/>
              <a:t>operator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transmit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/>
              <a:t>Maximization</a:t>
            </a:r>
            <a:r>
              <a:rPr lang="de-DE" dirty="0"/>
              <a:t>: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minimized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maximized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/>
              <a:t>SolutionCreator</a:t>
            </a:r>
            <a:r>
              <a:rPr lang="de-DE" dirty="0"/>
              <a:t>: The </a:t>
            </a:r>
            <a:r>
              <a:rPr lang="de-DE" dirty="0" err="1"/>
              <a:t>operator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construct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solutions</a:t>
            </a:r>
            <a:endParaRPr lang="de-DE" dirty="0"/>
          </a:p>
          <a:p>
            <a:pPr marL="354013" indent="-354013"/>
            <a:endParaRPr lang="de-DE" dirty="0"/>
          </a:p>
          <a:p>
            <a:pPr marL="354013" indent="-354013"/>
            <a:r>
              <a:rPr lang="de-DE" b="1" dirty="0" err="1"/>
              <a:t>SupportScript</a:t>
            </a:r>
            <a:r>
              <a:rPr lang="de-DE" dirty="0"/>
              <a:t>: Additional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neighborhood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11312"/>
            <a:ext cx="306705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07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Latest</a:t>
            </a:r>
            <a:r>
              <a:rPr lang="de-DE" dirty="0"/>
              <a:t> Version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Tutorial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tutorial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HeuristicLab</a:t>
            </a:r>
            <a:r>
              <a:rPr lang="de-DE" dirty="0"/>
              <a:t> </a:t>
            </a:r>
            <a:r>
              <a:rPr lang="de-DE" dirty="0" err="1"/>
              <a:t>website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http://dev.heuristiclab.com/trac.fcgi/browser/trunk/documentation/Tutorials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306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600200"/>
            <a:ext cx="413385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Encoding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pencil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an </a:t>
            </a:r>
            <a:r>
              <a:rPr lang="de-DE" dirty="0" err="1"/>
              <a:t>encoding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1" name="Abgerundetes Rechteck 7"/>
          <p:cNvSpPr/>
          <p:nvPr/>
        </p:nvSpPr>
        <p:spPr>
          <a:xfrm>
            <a:off x="7152858" y="2841506"/>
            <a:ext cx="360040" cy="32460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6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i="1" dirty="0" err="1"/>
              <a:t>IntegerVectorEncoding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  <a:p>
            <a:r>
              <a:rPr lang="de-DE" dirty="0"/>
              <a:t>Click OK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17340"/>
            <a:ext cx="365760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032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Encoding</a:t>
            </a:r>
          </a:p>
          <a:p>
            <a:pPr lvl="1"/>
            <a:r>
              <a:rPr lang="de-DE" dirty="0"/>
              <a:t>Change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6</a:t>
            </a:r>
          </a:p>
          <a:p>
            <a:pPr lvl="1"/>
            <a:r>
              <a:rPr lang="de-DE" dirty="0"/>
              <a:t>Change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0 </a:t>
            </a:r>
            <a:r>
              <a:rPr lang="de-DE" dirty="0" err="1"/>
              <a:t>and</a:t>
            </a:r>
            <a:r>
              <a:rPr lang="de-DE" dirty="0"/>
              <a:t> 200 </a:t>
            </a:r>
            <a:r>
              <a:rPr lang="de-DE" dirty="0" err="1"/>
              <a:t>for</a:t>
            </a:r>
            <a:r>
              <a:rPr lang="de-DE" dirty="0"/>
              <a:t> all 6 </a:t>
            </a:r>
            <a:r>
              <a:rPr lang="de-DE" dirty="0" err="1"/>
              <a:t>dimensions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columns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respectively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cycled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00" y="1608026"/>
            <a:ext cx="3676600" cy="1910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3749077"/>
            <a:ext cx="3676625" cy="2134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556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605877"/>
            <a:ext cx="4038601" cy="389857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Cache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pencil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value</a:t>
            </a:r>
            <a:endParaRPr lang="de-DE" dirty="0"/>
          </a:p>
          <a:p>
            <a:pPr lvl="1"/>
            <a:r>
              <a:rPr lang="de-DE" dirty="0"/>
              <a:t>A </a:t>
            </a:r>
            <a:r>
              <a:rPr lang="de-DE" dirty="0" err="1"/>
              <a:t>dialog</a:t>
            </a:r>
            <a:r>
              <a:rPr lang="de-DE" dirty="0"/>
              <a:t> will </a:t>
            </a:r>
            <a:r>
              <a:rPr lang="de-DE" dirty="0" err="1"/>
              <a:t>pop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dialog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EvaluationCache</a:t>
            </a:r>
            <a:endParaRPr lang="de-DE" dirty="0"/>
          </a:p>
          <a:p>
            <a:r>
              <a:rPr lang="de-DE" dirty="0"/>
              <a:t>Click Ok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9" name="Abgerundetes Rechteck 7"/>
          <p:cNvSpPr/>
          <p:nvPr/>
        </p:nvSpPr>
        <p:spPr>
          <a:xfrm>
            <a:off x="6649407" y="2768221"/>
            <a:ext cx="428193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6146744" y="3697324"/>
            <a:ext cx="1089552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7"/>
          <p:cNvSpPr/>
          <p:nvPr/>
        </p:nvSpPr>
        <p:spPr>
          <a:xfrm>
            <a:off x="4730146" y="2272651"/>
            <a:ext cx="75361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332032" y="211399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918980" y="260956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  <p:sp>
        <p:nvSpPr>
          <p:cNvPr id="15" name="Ellipse 14"/>
          <p:cNvSpPr/>
          <p:nvPr/>
        </p:nvSpPr>
        <p:spPr>
          <a:xfrm>
            <a:off x="7106539" y="353291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26629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The </a:t>
            </a:r>
            <a:r>
              <a:rPr lang="de-DE" dirty="0" err="1"/>
              <a:t>cache</a:t>
            </a:r>
            <a:r>
              <a:rPr lang="de-DE" dirty="0"/>
              <a:t> will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cache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cache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adjusted</a:t>
            </a:r>
            <a:endParaRPr lang="de-DE" dirty="0"/>
          </a:p>
          <a:p>
            <a:r>
              <a:rPr lang="de-DE" dirty="0" err="1"/>
              <a:t>PersistentCache</a:t>
            </a:r>
            <a:r>
              <a:rPr lang="de-DE" dirty="0"/>
              <a:t> </a:t>
            </a:r>
            <a:r>
              <a:rPr lang="de-DE" dirty="0" err="1"/>
              <a:t>determines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cache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saved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87" y="1600200"/>
            <a:ext cx="301942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05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Client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EvaluationServiceClient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Channel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Click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pencil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595175"/>
            <a:ext cx="4038600" cy="375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793363" y="2790089"/>
            <a:ext cx="1131575" cy="223699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6066453" y="3418135"/>
            <a:ext cx="726233" cy="19281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7449243" y="4005063"/>
            <a:ext cx="229851" cy="221703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74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EvaluationTCPChannel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communicating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TCP/IP </a:t>
            </a:r>
            <a:r>
              <a:rPr lang="de-DE" dirty="0" err="1"/>
              <a:t>connection</a:t>
            </a:r>
            <a:endParaRPr lang="de-DE" dirty="0"/>
          </a:p>
          <a:p>
            <a:r>
              <a:rPr lang="de-DE" dirty="0"/>
              <a:t>Click OK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600200"/>
            <a:ext cx="3067050" cy="372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317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Enter </a:t>
            </a:r>
            <a:r>
              <a:rPr lang="de-DE" dirty="0" err="1"/>
              <a:t>the</a:t>
            </a:r>
            <a:r>
              <a:rPr lang="de-DE" dirty="0"/>
              <a:t> IP </a:t>
            </a:r>
            <a:r>
              <a:rPr lang="de-DE" dirty="0" err="1"/>
              <a:t>address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on, </a:t>
            </a:r>
            <a:r>
              <a:rPr lang="de-DE" dirty="0" err="1"/>
              <a:t>use</a:t>
            </a:r>
            <a:r>
              <a:rPr lang="de-DE" dirty="0"/>
              <a:t> 127.0.0.1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configured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listen on </a:t>
            </a:r>
            <a:r>
              <a:rPr lang="de-DE" dirty="0" err="1"/>
              <a:t>port</a:t>
            </a:r>
            <a:r>
              <a:rPr lang="de-DE" dirty="0"/>
              <a:t> 2112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Port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17" y="1600200"/>
            <a:ext cx="4037383" cy="303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797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configured</a:t>
            </a:r>
            <a:endParaRPr lang="de-DE" dirty="0"/>
          </a:p>
          <a:p>
            <a:r>
              <a:rPr lang="de-DE" dirty="0"/>
              <a:t>Click </a:t>
            </a:r>
            <a:r>
              <a:rPr lang="de-DE" dirty="0" err="1"/>
              <a:t>the</a:t>
            </a:r>
            <a:r>
              <a:rPr lang="de-DE" dirty="0"/>
              <a:t> save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external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497" y="1600200"/>
            <a:ext cx="3620005" cy="3534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5343870" y="2015648"/>
            <a:ext cx="291820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95" y="3092797"/>
            <a:ext cx="4452007" cy="3148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7"/>
          <p:cNvSpPr/>
          <p:nvPr/>
        </p:nvSpPr>
        <p:spPr>
          <a:xfrm>
            <a:off x="7328179" y="5855981"/>
            <a:ext cx="705477" cy="27018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Create a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simulation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experiment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evaluating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alpha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  <a:p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in </a:t>
            </a:r>
            <a:r>
              <a:rPr lang="de-DE" dirty="0" err="1"/>
              <a:t>HeuristicLab</a:t>
            </a:r>
            <a:endParaRPr lang="de-DE" dirty="0"/>
          </a:p>
          <a:p>
            <a:endParaRPr lang="de-DE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de-DE" dirty="0" err="1">
                <a:solidFill>
                  <a:schemeClr val="tx1">
                    <a:alpha val="25000"/>
                  </a:schemeClr>
                </a:solidFill>
              </a:rPr>
              <a:t>Optimize</a:t>
            </a:r>
            <a:endParaRPr lang="de-DE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Objectives 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External Evaluation Problem</a:t>
            </a:r>
          </a:p>
          <a:p>
            <a:r>
              <a:rPr lang="en-US" b="1" dirty="0"/>
              <a:t>Demonstration Part II: MATLAB and </a:t>
            </a:r>
            <a:r>
              <a:rPr lang="en-US" b="1" dirty="0" err="1"/>
              <a:t>Scilab</a:t>
            </a:r>
            <a:r>
              <a:rPr lang="en-US" b="1" dirty="0"/>
              <a:t> Parameter Optimization Problem</a:t>
            </a:r>
          </a:p>
          <a:p>
            <a:r>
              <a:rPr lang="en-US" b="1" dirty="0"/>
              <a:t>Demonstration Part III: Programmable Problem</a:t>
            </a:r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AnyLogic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arrow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newly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</a:p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at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will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a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708" y="1600200"/>
            <a:ext cx="3105583" cy="1162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5327873" y="2373879"/>
            <a:ext cx="282552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b="14297"/>
          <a:stretch/>
        </p:blipFill>
        <p:spPr>
          <a:xfrm>
            <a:off x="4648199" y="2992599"/>
            <a:ext cx="4038600" cy="3018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bgerundetes Rechteck 7"/>
          <p:cNvSpPr/>
          <p:nvPr/>
        </p:nvSpPr>
        <p:spPr>
          <a:xfrm>
            <a:off x="4737323" y="3993129"/>
            <a:ext cx="1676687" cy="302645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7986177" y="2215221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1</a:t>
            </a:r>
          </a:p>
        </p:txBody>
      </p:sp>
      <p:sp>
        <p:nvSpPr>
          <p:cNvPr id="14" name="Ellipse 13"/>
          <p:cNvSpPr/>
          <p:nvPr/>
        </p:nvSpPr>
        <p:spPr>
          <a:xfrm>
            <a:off x="6249094" y="3858220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34745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HeuristicLab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„New Item“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creatable</a:t>
            </a:r>
            <a:r>
              <a:rPr lang="de-DE" dirty="0"/>
              <a:t> </a:t>
            </a:r>
            <a:r>
              <a:rPr lang="de-DE" dirty="0" err="1"/>
              <a:t>items</a:t>
            </a:r>
            <a:endParaRPr lang="de-DE" dirty="0"/>
          </a:p>
          <a:p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entry</a:t>
            </a:r>
            <a:endParaRPr lang="de-DE" dirty="0"/>
          </a:p>
          <a:p>
            <a:r>
              <a:rPr lang="de-DE" dirty="0"/>
              <a:t>Click OK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00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62735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5119935" y="3135086"/>
            <a:ext cx="964233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61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Open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saved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  <a:p>
            <a:r>
              <a:rPr lang="de-DE" dirty="0"/>
              <a:t>Click Open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dialog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96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7"/>
          <p:cNvSpPr/>
          <p:nvPr/>
        </p:nvSpPr>
        <p:spPr>
          <a:xfrm>
            <a:off x="4923992" y="19127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7"/>
          <p:cNvSpPr/>
          <p:nvPr/>
        </p:nvSpPr>
        <p:spPr>
          <a:xfrm>
            <a:off x="7172670" y="4627984"/>
            <a:ext cx="614970" cy="21833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8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Mutator</a:t>
            </a:r>
            <a:r>
              <a:rPr lang="de-DE" dirty="0"/>
              <a:t>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manipulator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tab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88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528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82" y="1600200"/>
            <a:ext cx="719283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Supply Chain Simulation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13" name="Abgerundetes Rechteck 7"/>
          <p:cNvSpPr/>
          <p:nvPr/>
        </p:nvSpPr>
        <p:spPr>
          <a:xfrm>
            <a:off x="1187624" y="5684676"/>
            <a:ext cx="231607" cy="21443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554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Objectives 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Problems</a:t>
            </a:r>
          </a:p>
          <a:p>
            <a:pPr lvl="3"/>
            <a:endParaRPr lang="en-US" dirty="0"/>
          </a:p>
          <a:p>
            <a:r>
              <a:rPr lang="en-US" b="1" dirty="0"/>
              <a:t>Demonstration Part I: External Evaluation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206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Demonstration Part II:</a:t>
            </a:r>
            <a:br>
              <a:rPr lang="de-DE" dirty="0"/>
            </a:br>
            <a:r>
              <a:rPr lang="de-DE" dirty="0"/>
              <a:t>Parameter </a:t>
            </a:r>
            <a:r>
              <a:rPr lang="de-DE" dirty="0" err="1"/>
              <a:t>Optimization</a:t>
            </a:r>
            <a:r>
              <a:rPr lang="de-DE" dirty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/>
          </a:p>
          <a:p>
            <a:r>
              <a:rPr lang="de-AT" dirty="0"/>
              <a:t>Parameter </a:t>
            </a:r>
            <a:r>
              <a:rPr lang="de-AT" dirty="0" err="1"/>
              <a:t>Optimization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Differential </a:t>
            </a:r>
            <a:r>
              <a:rPr lang="de-AT" dirty="0" err="1"/>
              <a:t>Equation</a:t>
            </a:r>
            <a:r>
              <a:rPr lang="de-AT" dirty="0"/>
              <a:t> Systems (Scilab)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91646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550232"/>
            <a:ext cx="3249881" cy="1543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Electric cart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unknown parameter values of a simulation model </a:t>
            </a:r>
          </a:p>
          <a:p>
            <a:r>
              <a:rPr lang="en-US" dirty="0"/>
              <a:t>Measure movements of an electric cart with known power</a:t>
            </a:r>
          </a:p>
          <a:p>
            <a:r>
              <a:rPr lang="en-US" dirty="0"/>
              <a:t>Adapt parameters of an simulation model to match those measurements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636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friction coefficients d</a:t>
            </a:r>
            <a:r>
              <a:rPr lang="en-US" sz="2800" baseline="-25000" dirty="0"/>
              <a:t>1</a:t>
            </a:r>
            <a:r>
              <a:rPr lang="en-US" sz="2800" dirty="0"/>
              <a:t>, F</a:t>
            </a:r>
            <a:r>
              <a:rPr lang="en-US" sz="2800" baseline="-25000" dirty="0"/>
              <a:t>C</a:t>
            </a:r>
            <a:r>
              <a:rPr lang="en-US" sz="2800" dirty="0"/>
              <a:t> and mass m</a:t>
            </a:r>
          </a:p>
          <a:p>
            <a:r>
              <a:rPr lang="en-US" sz="2800" dirty="0"/>
              <a:t>Voltage </a:t>
            </a:r>
            <a:r>
              <a:rPr lang="en-US" sz="2800" dirty="0" err="1"/>
              <a:t>u</a:t>
            </a:r>
            <a:r>
              <a:rPr lang="en-US" sz="2800" baseline="-25000" dirty="0" err="1"/>
              <a:t>A</a:t>
            </a:r>
            <a:r>
              <a:rPr lang="en-US" sz="2800" dirty="0"/>
              <a:t> and initial values for position x, velocity v and amperage </a:t>
            </a:r>
            <a:r>
              <a:rPr lang="en-US" sz="2800" dirty="0" err="1"/>
              <a:t>i</a:t>
            </a:r>
            <a:r>
              <a:rPr lang="en-US" sz="2800" baseline="-25000" dirty="0" err="1"/>
              <a:t>A</a:t>
            </a:r>
            <a:r>
              <a:rPr lang="en-US" sz="2800" dirty="0"/>
              <a:t> are known</a:t>
            </a:r>
          </a:p>
          <a:p>
            <a:r>
              <a:rPr lang="en-US" sz="2800" dirty="0"/>
              <a:t>Simulate changes according to differential equations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cart simulation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83" y="3811888"/>
            <a:ext cx="3891210" cy="228140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3861048"/>
            <a:ext cx="4884248" cy="1944216"/>
            <a:chOff x="483231" y="1600200"/>
            <a:chExt cx="4884248" cy="19442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231" y="1600200"/>
              <a:ext cx="4884248" cy="1944216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1328012" y="2100540"/>
              <a:ext cx="365212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31640" y="2515148"/>
              <a:ext cx="365212" cy="302388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94266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590230" y="2269426"/>
              <a:ext cx="463252" cy="38018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515433" y="2492161"/>
              <a:ext cx="395418" cy="325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441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96" r="-161"/>
          <a:stretch/>
        </p:blipFill>
        <p:spPr>
          <a:xfrm>
            <a:off x="2208473" y="1826383"/>
            <a:ext cx="4727054" cy="40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7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/>
              <a:t>HeuristicLab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/>
              <a:t>HeuristicLab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Explain basic GUI usability 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features</a:t>
            </a:r>
          </a:p>
          <a:p>
            <a:pPr lvl="3"/>
            <a:endParaRPr lang="en-US" dirty="0"/>
          </a:p>
          <a:p>
            <a:r>
              <a:rPr lang="en-US" dirty="0"/>
              <a:t>Demonstrate optimization of parameters in external applications</a:t>
            </a:r>
          </a:p>
          <a:p>
            <a:pPr lvl="3"/>
            <a:endParaRPr lang="en-US" dirty="0"/>
          </a:p>
          <a:p>
            <a:r>
              <a:rPr lang="en-US" dirty="0"/>
              <a:t>Demonstrate optimization of parameters in MATLAB and </a:t>
            </a:r>
            <a:r>
              <a:rPr lang="en-US" dirty="0" err="1"/>
              <a:t>Scilab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Demonstrate optimization of custom problem definitions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features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63" y="1364397"/>
            <a:ext cx="7623871" cy="3204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Scilab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92" y="4477934"/>
            <a:ext cx="6646015" cy="18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6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Scilab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in HeuristicLab</a:t>
            </a:r>
          </a:p>
          <a:p>
            <a:endParaRPr lang="de-DE" dirty="0"/>
          </a:p>
          <a:p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in HeuristicLab</a:t>
            </a:r>
          </a:p>
          <a:p>
            <a:endParaRPr lang="de-DE" dirty="0"/>
          </a:p>
          <a:p>
            <a:r>
              <a:rPr lang="de-DE" dirty="0" err="1"/>
              <a:t>Optimize</a:t>
            </a:r>
            <a:endParaRPr lang="de-DE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388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211" y="1600200"/>
            <a:ext cx="600957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285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path</a:t>
            </a:r>
            <a:br>
              <a:rPr lang="en-US" dirty="0"/>
            </a:br>
            <a:r>
              <a:rPr lang="en-US" dirty="0"/>
              <a:t>to Scilab scripts</a:t>
            </a:r>
          </a:p>
          <a:p>
            <a:r>
              <a:rPr lang="en-US" dirty="0"/>
              <a:t>Initialization script</a:t>
            </a:r>
          </a:p>
          <a:p>
            <a:r>
              <a:rPr lang="en-US" dirty="0"/>
              <a:t>Evaluation script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5590" b="26244"/>
          <a:stretch/>
        </p:blipFill>
        <p:spPr>
          <a:xfrm>
            <a:off x="4620242" y="1647825"/>
            <a:ext cx="4059662" cy="426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5201072" y="4749800"/>
            <a:ext cx="1390228" cy="41910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42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constants and time intervals</a:t>
            </a:r>
          </a:p>
          <a:p>
            <a:r>
              <a:rPr lang="en-US" dirty="0"/>
              <a:t>Loads the simulation model</a:t>
            </a:r>
          </a:p>
          <a:p>
            <a:r>
              <a:rPr lang="en-US" dirty="0"/>
              <a:t>Reads the measured values from a csv 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2"/>
          <a:stretch/>
        </p:blipFill>
        <p:spPr>
          <a:xfrm>
            <a:off x="2051720" y="3604380"/>
            <a:ext cx="5406752" cy="25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66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Configures and runs the simulation with values from HeuristicLab</a:t>
            </a:r>
          </a:p>
          <a:p>
            <a:r>
              <a:rPr lang="en-US" dirty="0"/>
              <a:t>Calculates quality as sum of absolute errors between simulated and measured values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02322"/>
            <a:ext cx="5192735" cy="22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49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346475"/>
            <a:ext cx="4680520" cy="281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problem size</a:t>
            </a:r>
          </a:p>
          <a:p>
            <a:r>
              <a:rPr lang="en-US" dirty="0"/>
              <a:t>Configure parameter names</a:t>
            </a:r>
          </a:p>
          <a:p>
            <a:r>
              <a:rPr lang="en-US" dirty="0"/>
              <a:t>Parameter names are created as variables in Scilab</a:t>
            </a:r>
          </a:p>
          <a:p>
            <a:r>
              <a:rPr lang="en-US" dirty="0"/>
              <a:t>Adapt bounds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4149067" y="4589635"/>
            <a:ext cx="1723096" cy="39918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7"/>
          <p:cNvSpPr/>
          <p:nvPr/>
        </p:nvSpPr>
        <p:spPr>
          <a:xfrm>
            <a:off x="4149067" y="4074477"/>
            <a:ext cx="1723096" cy="226061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626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CMA-ES</a:t>
            </a:r>
          </a:p>
          <a:p>
            <a:r>
              <a:rPr lang="en-US" dirty="0"/>
              <a:t>Drop problem </a:t>
            </a:r>
            <a:br>
              <a:rPr lang="en-US" dirty="0"/>
            </a:br>
            <a:r>
              <a:rPr lang="en-US" dirty="0"/>
              <a:t>on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29" y="1625667"/>
            <a:ext cx="5127743" cy="4500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188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algorithm</a:t>
            </a:r>
          </a:p>
          <a:p>
            <a:pPr lvl="1"/>
            <a:r>
              <a:rPr lang="en-US" dirty="0"/>
              <a:t>Initial Sigma 1.0</a:t>
            </a:r>
          </a:p>
          <a:p>
            <a:pPr lvl="1"/>
            <a:r>
              <a:rPr lang="en-US" dirty="0"/>
              <a:t>Maximum Generations 50</a:t>
            </a:r>
          </a:p>
          <a:p>
            <a:r>
              <a:rPr lang="en-US" dirty="0"/>
              <a:t>Enable </a:t>
            </a:r>
            <a:r>
              <a:rPr lang="en-US" dirty="0" err="1"/>
              <a:t>CMAAnalzer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62"/>
          <a:stretch/>
        </p:blipFill>
        <p:spPr>
          <a:xfrm>
            <a:off x="5476050" y="1916832"/>
            <a:ext cx="3210750" cy="3724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544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values (m = 1.5, d1 = 1, FC = 0.5)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0" y="2303921"/>
            <a:ext cx="5611439" cy="379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06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Motivation and Goals</a:t>
            </a:r>
          </a:p>
          <a:p>
            <a:pPr lvl="1"/>
            <a:r>
              <a:rPr lang="en-US" dirty="0"/>
              <a:t>graphical user interface</a:t>
            </a:r>
          </a:p>
          <a:p>
            <a:pPr lvl="1"/>
            <a:r>
              <a:rPr lang="en-US" dirty="0"/>
              <a:t>paradigm independence</a:t>
            </a:r>
          </a:p>
          <a:p>
            <a:pPr lvl="1"/>
            <a:r>
              <a:rPr lang="en-US" dirty="0"/>
              <a:t>multiple algorithms and problems</a:t>
            </a:r>
          </a:p>
          <a:p>
            <a:pPr lvl="1"/>
            <a:r>
              <a:rPr lang="en-US" dirty="0"/>
              <a:t>large scale experiments and analyses</a:t>
            </a:r>
          </a:p>
          <a:p>
            <a:pPr lvl="1"/>
            <a:r>
              <a:rPr lang="en-US" dirty="0"/>
              <a:t>parallelization</a:t>
            </a:r>
          </a:p>
          <a:p>
            <a:pPr lvl="1"/>
            <a:r>
              <a:rPr lang="en-US" dirty="0"/>
              <a:t>extensibility, flexibility and reusability</a:t>
            </a:r>
          </a:p>
          <a:p>
            <a:pPr lvl="1"/>
            <a:r>
              <a:rPr lang="en-US" dirty="0"/>
              <a:t>visual and interactive algorithm development</a:t>
            </a:r>
          </a:p>
          <a:p>
            <a:pPr lvl="1"/>
            <a:r>
              <a:rPr lang="en-US" dirty="0"/>
              <a:t>multiple layers of abstraction</a:t>
            </a:r>
          </a:p>
          <a:p>
            <a:pPr lvl="1"/>
            <a:endParaRPr lang="en-US" dirty="0"/>
          </a:p>
          <a:p>
            <a:r>
              <a:rPr lang="en-US" dirty="0"/>
              <a:t>Facts</a:t>
            </a:r>
          </a:p>
          <a:p>
            <a:pPr lvl="1"/>
            <a:r>
              <a:rPr lang="en-US" dirty="0"/>
              <a:t>development of </a:t>
            </a:r>
            <a:r>
              <a:rPr lang="en-US" dirty="0" err="1"/>
              <a:t>HeuristicLab</a:t>
            </a:r>
            <a:r>
              <a:rPr lang="en-US" dirty="0"/>
              <a:t> started in 2002</a:t>
            </a:r>
          </a:p>
          <a:p>
            <a:pPr lvl="1"/>
            <a:r>
              <a:rPr lang="en-US" dirty="0"/>
              <a:t>based on Microsoft .NET and C#</a:t>
            </a:r>
          </a:p>
          <a:p>
            <a:pPr lvl="1"/>
            <a:r>
              <a:rPr lang="en-US" dirty="0"/>
              <a:t>used in research and education</a:t>
            </a:r>
          </a:p>
          <a:p>
            <a:pPr lvl="1"/>
            <a:r>
              <a:rPr lang="en-US" dirty="0"/>
              <a:t>second place at the </a:t>
            </a:r>
            <a:r>
              <a:rPr lang="en-US" i="1" dirty="0"/>
              <a:t>Microsoft Innovation Award 2009</a:t>
            </a:r>
          </a:p>
          <a:p>
            <a:pPr lvl="1"/>
            <a:r>
              <a:rPr lang="en-US" dirty="0"/>
              <a:t>open source (GNU General Public License)</a:t>
            </a:r>
          </a:p>
          <a:p>
            <a:pPr lvl="1"/>
            <a:r>
              <a:rPr lang="en-US" dirty="0"/>
              <a:t>version 3.3.0 released on May 18th, 2010</a:t>
            </a:r>
          </a:p>
          <a:p>
            <a:pPr lvl="1"/>
            <a:r>
              <a:rPr lang="en-US" dirty="0"/>
              <a:t>latest version 3.3.15 “Berlin”</a:t>
            </a:r>
          </a:p>
          <a:p>
            <a:pPr lvl="2"/>
            <a:r>
              <a:rPr lang="en-US" dirty="0"/>
              <a:t>released on January 11th, 2018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44574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</a:t>
            </a:r>
            <a:r>
              <a:rPr lang="de-DE" dirty="0" err="1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4402832" cy="368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92" y="1988204"/>
            <a:ext cx="4403593" cy="3680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642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Objectives 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/>
              <a:t>Demonstration Part II: MATLAB and </a:t>
            </a:r>
            <a:r>
              <a:rPr lang="en-US" b="1" dirty="0" err="1"/>
              <a:t>Scilab</a:t>
            </a:r>
            <a:r>
              <a:rPr lang="en-US" b="1" dirty="0"/>
              <a:t> Parameter Optimization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III: Programmable Problem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239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Demonstration Part III:</a:t>
            </a:r>
            <a:br>
              <a:rPr lang="de-DE" dirty="0"/>
            </a:br>
            <a:r>
              <a:rPr lang="de-DE" dirty="0" err="1"/>
              <a:t>Programmable</a:t>
            </a:r>
            <a:r>
              <a:rPr lang="de-DE" dirty="0"/>
              <a:t> Problem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de-AT" dirty="0"/>
          </a:p>
          <a:p>
            <a:r>
              <a:rPr lang="de-AT" dirty="0" err="1"/>
              <a:t>Singleobjective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</a:t>
            </a:r>
            <a:r>
              <a:rPr lang="de-AT" dirty="0" err="1"/>
              <a:t>Optimization</a:t>
            </a:r>
            <a:endParaRPr lang="de-AT" dirty="0"/>
          </a:p>
          <a:p>
            <a:pPr lvl="1"/>
            <a:r>
              <a:rPr lang="de-DE" sz="2000" dirty="0" err="1"/>
              <a:t>Solving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Styblinski</a:t>
            </a:r>
            <a:r>
              <a:rPr lang="de-DE" sz="2000" dirty="0"/>
              <a:t>-Tang </a:t>
            </a:r>
            <a:r>
              <a:rPr lang="de-DE" sz="2000" dirty="0" err="1"/>
              <a:t>function</a:t>
            </a:r>
            <a:endParaRPr lang="de-DE" sz="2000" dirty="0"/>
          </a:p>
          <a:p>
            <a:pPr lvl="1"/>
            <a:endParaRPr lang="de-AT" sz="2000" dirty="0"/>
          </a:p>
          <a:p>
            <a:r>
              <a:rPr lang="de-AT" dirty="0" err="1"/>
              <a:t>Multiobjective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</a:t>
            </a:r>
            <a:r>
              <a:rPr lang="de-AT" dirty="0" err="1"/>
              <a:t>Optimization</a:t>
            </a:r>
            <a:endParaRPr lang="de-AT" dirty="0"/>
          </a:p>
          <a:p>
            <a:pPr lvl="1"/>
            <a:r>
              <a:rPr lang="de-AT" sz="2000" dirty="0" err="1"/>
              <a:t>Solving</a:t>
            </a:r>
            <a:r>
              <a:rPr lang="de-AT" sz="2000" dirty="0"/>
              <a:t>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DE" sz="2000" dirty="0"/>
              <a:t>Fonseca </a:t>
            </a:r>
            <a:r>
              <a:rPr lang="de-DE" sz="2000" dirty="0" err="1"/>
              <a:t>and</a:t>
            </a:r>
            <a:r>
              <a:rPr lang="de-DE" sz="2000" dirty="0"/>
              <a:t> Fleming </a:t>
            </a:r>
            <a:r>
              <a:rPr lang="de-DE" sz="2000" dirty="0" err="1"/>
              <a:t>function</a:t>
            </a:r>
            <a:endParaRPr lang="de-DE" sz="2000" dirty="0"/>
          </a:p>
          <a:p>
            <a:pPr lvl="1"/>
            <a:endParaRPr lang="de-AT" sz="2000" dirty="0"/>
          </a:p>
          <a:p>
            <a:r>
              <a:rPr lang="de-AT" dirty="0"/>
              <a:t>Non-linear </a:t>
            </a:r>
            <a:r>
              <a:rPr lang="de-AT" dirty="0" err="1"/>
              <a:t>Curve</a:t>
            </a:r>
            <a:r>
              <a:rPr lang="de-AT" dirty="0"/>
              <a:t> Fitting</a:t>
            </a:r>
          </a:p>
          <a:p>
            <a:pPr lvl="1"/>
            <a:r>
              <a:rPr lang="de-AT" sz="2000" dirty="0"/>
              <a:t>Fitting a 2 dimensional </a:t>
            </a:r>
            <a:r>
              <a:rPr lang="de-AT" sz="2000" dirty="0" err="1"/>
              <a:t>Gaussian</a:t>
            </a:r>
            <a:r>
              <a:rPr lang="de-AT" sz="2000" dirty="0"/>
              <a:t> </a:t>
            </a:r>
            <a:r>
              <a:rPr lang="de-AT" sz="2000" dirty="0" err="1"/>
              <a:t>distribution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noisy</a:t>
            </a:r>
            <a:r>
              <a:rPr lang="de-AT" sz="2000" dirty="0"/>
              <a:t> </a:t>
            </a:r>
            <a:r>
              <a:rPr lang="de-AT" sz="2000" dirty="0" err="1"/>
              <a:t>data</a:t>
            </a:r>
            <a:endParaRPr lang="de-AT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48211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„New Item“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creatables</a:t>
            </a:r>
            <a:endParaRPr lang="de-DE" dirty="0"/>
          </a:p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Programmable</a:t>
            </a:r>
            <a:r>
              <a:rPr lang="de-DE" dirty="0"/>
              <a:t> Problem (single-</a:t>
            </a:r>
            <a:r>
              <a:rPr lang="de-DE" dirty="0" err="1"/>
              <a:t>objective</a:t>
            </a:r>
            <a:r>
              <a:rPr lang="de-DE" dirty="0"/>
              <a:t>) </a:t>
            </a:r>
            <a:r>
              <a:rPr lang="de-DE" dirty="0" err="1"/>
              <a:t>by</a:t>
            </a:r>
            <a:r>
              <a:rPr lang="de-DE" dirty="0"/>
              <a:t> double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636912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633270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sp>
        <p:nvSpPr>
          <p:cNvPr id="12" name="Abgerundetes Rechteck 7"/>
          <p:cNvSpPr/>
          <p:nvPr/>
        </p:nvSpPr>
        <p:spPr>
          <a:xfrm>
            <a:off x="1043609" y="2348881"/>
            <a:ext cx="6264695" cy="2952328"/>
          </a:xfrm>
          <a:prstGeom prst="roundRect">
            <a:avLst>
              <a:gd name="adj" fmla="val 3967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C# Editor for Writing the 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30666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Styblinski-Tang function.pd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50" y="2924944"/>
            <a:ext cx="4268293" cy="32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Styblinski-Tang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:r>
                  <a:rPr lang="de-DE" b="0" dirty="0" err="1"/>
                  <a:t>with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955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an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encoding</a:t>
            </a:r>
            <a:endParaRPr lang="de-DE" dirty="0"/>
          </a:p>
          <a:p>
            <a:pPr lvl="1"/>
            <a:r>
              <a:rPr lang="de-DE" dirty="0"/>
              <a:t>20-dimensional real-</a:t>
            </a:r>
            <a:r>
              <a:rPr lang="de-DE" dirty="0" err="1"/>
              <a:t>valued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79748" y="3263841"/>
            <a:ext cx="821776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 }</a:t>
            </a:r>
          </a:p>
          <a:p>
            <a:endParaRPr lang="de-DE" sz="1200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506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57200" y="2636912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4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16.0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750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defintion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708920"/>
            <a:ext cx="6162675" cy="2981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785937" y="2924944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97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/>
              <a:t>Select CMA Evolution </a:t>
            </a:r>
            <a:r>
              <a:rPr lang="de-DE" dirty="0" err="1"/>
              <a:t>Strategy</a:t>
            </a:r>
            <a:endParaRPr lang="de-DE" dirty="0"/>
          </a:p>
          <a:p>
            <a:r>
              <a:rPr lang="de-DE" dirty="0"/>
              <a:t>Click OK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53691" cy="305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74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55" y="1628800"/>
            <a:ext cx="3785925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get HeuristicLab?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Download binaries</a:t>
            </a:r>
          </a:p>
          <a:p>
            <a:pPr lvl="1"/>
            <a:r>
              <a:rPr lang="en-US" dirty="0"/>
              <a:t>deployed as ZIP archives</a:t>
            </a:r>
          </a:p>
          <a:p>
            <a:pPr lvl="1"/>
            <a:r>
              <a:rPr lang="en-US" dirty="0"/>
              <a:t>latest stable version 3.3.15 “Berlin”</a:t>
            </a:r>
          </a:p>
          <a:p>
            <a:pPr lvl="2"/>
            <a:r>
              <a:rPr lang="en-US" dirty="0"/>
              <a:t>released on January 11th, 2018</a:t>
            </a:r>
          </a:p>
          <a:p>
            <a:pPr lvl="1"/>
            <a:r>
              <a:rPr lang="en-US" dirty="0"/>
              <a:t>daily trunk builds</a:t>
            </a:r>
          </a:p>
          <a:p>
            <a:pPr lvl="1"/>
            <a:r>
              <a:rPr lang="en-US" dirty="0">
                <a:hlinkClick r:id="rId3"/>
              </a:rPr>
              <a:t>http://dev.heuristiclab.com/download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Check out sources</a:t>
            </a:r>
          </a:p>
          <a:p>
            <a:pPr lvl="1"/>
            <a:r>
              <a:rPr lang="en-US" dirty="0"/>
              <a:t>SVN repository</a:t>
            </a:r>
          </a:p>
          <a:p>
            <a:pPr lvl="1"/>
            <a:r>
              <a:rPr lang="en-US" dirty="0"/>
              <a:t>HeuristicLab 3.3.15 tag</a:t>
            </a:r>
          </a:p>
          <a:p>
            <a:pPr lvl="2"/>
            <a:r>
              <a:rPr lang="en-US" dirty="0">
                <a:hlinkClick r:id="rId4"/>
              </a:rPr>
              <a:t>https://src.heuristiclab.com/svn/core/tags/3.3.15</a:t>
            </a:r>
            <a:endParaRPr lang="en-US" dirty="0"/>
          </a:p>
          <a:p>
            <a:pPr lvl="1"/>
            <a:r>
              <a:rPr lang="en-US" dirty="0"/>
              <a:t>Stable development version</a:t>
            </a:r>
          </a:p>
          <a:p>
            <a:pPr lvl="2"/>
            <a:r>
              <a:rPr lang="en-US" dirty="0">
                <a:hlinkClick r:id="rId5"/>
              </a:rPr>
              <a:t>https://src.heuristiclab.com/svn/core/stable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License</a:t>
            </a:r>
          </a:p>
          <a:p>
            <a:pPr lvl="1"/>
            <a:r>
              <a:rPr lang="en-US" dirty="0"/>
              <a:t>GNU General Public License (Version 3)</a:t>
            </a:r>
          </a:p>
          <a:p>
            <a:pPr lvl="3"/>
            <a:endParaRPr lang="en-US" dirty="0"/>
          </a:p>
          <a:p>
            <a:r>
              <a:rPr lang="en-US" dirty="0"/>
              <a:t>System requirements</a:t>
            </a:r>
          </a:p>
          <a:p>
            <a:pPr lvl="1"/>
            <a:r>
              <a:rPr lang="en-US" dirty="0"/>
              <a:t>Microsoft .NET Framework 4.5</a:t>
            </a:r>
          </a:p>
          <a:p>
            <a:pPr lvl="1"/>
            <a:r>
              <a:rPr lang="en-US" dirty="0"/>
              <a:t>enough RAM and CPU power ;-)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5659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07" y="1600200"/>
            <a:ext cx="710238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71900" y="2492896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36096" y="2924944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63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Parameters </a:t>
            </a:r>
            <a:r>
              <a:rPr lang="de-DE" dirty="0" err="1"/>
              <a:t>tab</a:t>
            </a:r>
            <a:endParaRPr lang="de-DE" dirty="0"/>
          </a:p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Analyzer </a:t>
            </a:r>
            <a:r>
              <a:rPr lang="de-DE" dirty="0" err="1"/>
              <a:t>parameter</a:t>
            </a:r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CMAAnalyzer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2880"/>
            <a:ext cx="4038600" cy="4022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9"/>
          <p:cNvSpPr/>
          <p:nvPr/>
        </p:nvSpPr>
        <p:spPr>
          <a:xfrm>
            <a:off x="6981825" y="4762501"/>
            <a:ext cx="314325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817021" y="2457451"/>
            <a:ext cx="1202779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5871304" y="2302322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1</a:t>
            </a:r>
          </a:p>
        </p:txBody>
      </p:sp>
      <p:sp>
        <p:nvSpPr>
          <p:cNvPr id="13" name="Ellipse 12"/>
          <p:cNvSpPr/>
          <p:nvPr/>
        </p:nvSpPr>
        <p:spPr>
          <a:xfrm>
            <a:off x="6820177" y="4603843"/>
            <a:ext cx="317316" cy="3173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22410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361950" lvl="1" indent="-361950"/>
            <a:r>
              <a:rPr lang="de-DE" dirty="0" err="1"/>
              <a:t>InitialSigma</a:t>
            </a:r>
            <a:r>
              <a:rPr lang="de-DE" dirty="0"/>
              <a:t>: 2</a:t>
            </a:r>
          </a:p>
          <a:p>
            <a:pPr marL="361950" lvl="1" indent="-361950"/>
            <a:r>
              <a:rPr lang="de-DE" dirty="0" err="1"/>
              <a:t>MaximumGenerations</a:t>
            </a:r>
            <a:r>
              <a:rPr lang="de-DE" dirty="0"/>
              <a:t>: 200</a:t>
            </a:r>
          </a:p>
          <a:p>
            <a:pPr marL="361950" lvl="1" indent="-361950"/>
            <a:r>
              <a:rPr lang="de-DE" dirty="0" err="1"/>
              <a:t>PopulationSize</a:t>
            </a:r>
            <a:r>
              <a:rPr lang="de-DE" dirty="0"/>
              <a:t>: 50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1600200"/>
            <a:ext cx="4038600" cy="4148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8"/>
          <p:cNvSpPr/>
          <p:nvPr/>
        </p:nvSpPr>
        <p:spPr>
          <a:xfrm>
            <a:off x="4740821" y="30194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4740821" y="334327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4740821" y="4276726"/>
            <a:ext cx="1487363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270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Singleobjective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370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Fonseca and Fleming function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8716"/>
            <a:ext cx="3034680" cy="228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Fonseca </a:t>
                </a:r>
                <a:r>
                  <a:rPr lang="de-DE" dirty="0" err="1"/>
                  <a:t>and</a:t>
                </a:r>
                <a:r>
                  <a:rPr lang="de-DE" dirty="0"/>
                  <a:t> Fleming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 + 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a:rPr lang="de-DE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rad>
                                              </m:den>
                                            </m:f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:r>
                  <a:rPr lang="de-DE" b="0" dirty="0" err="1"/>
                  <a:t>with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352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Click on „New Item“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creatables</a:t>
            </a:r>
            <a:endParaRPr lang="de-DE" dirty="0"/>
          </a:p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Programmable</a:t>
            </a:r>
            <a:r>
              <a:rPr lang="de-DE" dirty="0"/>
              <a:t> Problem (multi-</a:t>
            </a:r>
            <a:r>
              <a:rPr lang="de-DE" dirty="0" err="1"/>
              <a:t>objective</a:t>
            </a:r>
            <a:r>
              <a:rPr lang="de-DE" dirty="0"/>
              <a:t>) </a:t>
            </a:r>
            <a:r>
              <a:rPr lang="de-DE" dirty="0" err="1"/>
              <a:t>by</a:t>
            </a:r>
            <a:r>
              <a:rPr lang="de-DE" dirty="0"/>
              <a:t> double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05" y="1600201"/>
            <a:ext cx="4032895" cy="375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7"/>
          <p:cNvSpPr/>
          <p:nvPr/>
        </p:nvSpPr>
        <p:spPr>
          <a:xfrm>
            <a:off x="4674393" y="1830536"/>
            <a:ext cx="180877" cy="174476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711254" y="2543606"/>
            <a:ext cx="288032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49839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Choose</a:t>
            </a:r>
            <a:r>
              <a:rPr lang="de-DE" dirty="0"/>
              <a:t> an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encoding</a:t>
            </a:r>
            <a:endParaRPr lang="de-DE" dirty="0"/>
          </a:p>
          <a:p>
            <a:pPr lvl="1"/>
            <a:r>
              <a:rPr lang="de-DE" dirty="0"/>
              <a:t>10-dimensional real-</a:t>
            </a:r>
            <a:r>
              <a:rPr lang="de-DE" dirty="0" err="1"/>
              <a:t>valued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/>
              <a:t>Minimize</a:t>
            </a:r>
            <a:r>
              <a:rPr lang="de-DE" dirty="0"/>
              <a:t> all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57200" y="3263841"/>
            <a:ext cx="8229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Maximization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} }</a:t>
            </a:r>
          </a:p>
          <a:p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de-DE" sz="1200" dirty="0">
              <a:solidFill>
                <a:srgbClr val="0064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the solution encoding which can also consist of multiple vectors, examples below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length: 5);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new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IntegerEncoding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min: 2, max: 14, step: 4);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RealEncoding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min: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max: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Encoding =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MultiEncoding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AddBinaryVector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AddIntegerVector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length: 5, min: 2, max: 14, step: 4)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AddRealVector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("r", length: 5, min: -1.0, max: 1.0)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.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AddPermutation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("P",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5, type: </a:t>
            </a:r>
            <a:r>
              <a:rPr lang="de-DE" sz="12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PermutationTypes.Absolute</a:t>
            </a:r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57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457200" y="2585908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b="1" dirty="0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-US" sz="1200" dirty="0" err="1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12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qualities</a:t>
            </a:r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64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336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77" y="2498190"/>
            <a:ext cx="6105525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427684" y="2780928"/>
            <a:ext cx="336004" cy="33337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878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/>
              <a:t>Select NSGA-II</a:t>
            </a:r>
          </a:p>
          <a:p>
            <a:r>
              <a:rPr lang="de-DE" dirty="0"/>
              <a:t>Click OK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041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37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20" y="4077072"/>
            <a:ext cx="2539079" cy="214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Plugin Infrastructure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consists of many assemblies</a:t>
            </a:r>
          </a:p>
          <a:p>
            <a:pPr lvl="1"/>
            <a:r>
              <a:rPr lang="en-US" dirty="0"/>
              <a:t>160+ plugins in HeuristicLab 3.3.15</a:t>
            </a:r>
          </a:p>
          <a:p>
            <a:pPr lvl="1"/>
            <a:r>
              <a:rPr lang="en-US" dirty="0"/>
              <a:t>plugins can be loaded or unloaded at runtime</a:t>
            </a:r>
          </a:p>
          <a:p>
            <a:pPr lvl="1"/>
            <a:r>
              <a:rPr lang="en-US" dirty="0"/>
              <a:t>plugins can be updated via internet</a:t>
            </a:r>
          </a:p>
          <a:p>
            <a:pPr lvl="1"/>
            <a:r>
              <a:rPr lang="en-US" dirty="0"/>
              <a:t>application plugins provide GUI frontends</a:t>
            </a:r>
          </a:p>
          <a:p>
            <a:pPr lvl="3"/>
            <a:endParaRPr lang="en-US" dirty="0"/>
          </a:p>
          <a:p>
            <a:r>
              <a:rPr lang="en-US" dirty="0"/>
              <a:t>Extensibility</a:t>
            </a:r>
          </a:p>
          <a:p>
            <a:pPr lvl="1"/>
            <a:r>
              <a:rPr lang="en-US" dirty="0"/>
              <a:t>developing and deploying new plugins is easy</a:t>
            </a:r>
          </a:p>
          <a:p>
            <a:pPr lvl="1"/>
            <a:r>
              <a:rPr lang="en-US" dirty="0"/>
              <a:t>dependencies are explicitly defined, automatically checked and resolved</a:t>
            </a:r>
          </a:p>
          <a:p>
            <a:pPr lvl="1"/>
            <a:r>
              <a:rPr lang="en-US" dirty="0"/>
              <a:t>automatic discovery of interface implementations (service locator pattern)</a:t>
            </a:r>
          </a:p>
          <a:p>
            <a:pPr lvl="3"/>
            <a:endParaRPr lang="en-US" dirty="0"/>
          </a:p>
          <a:p>
            <a:r>
              <a:rPr lang="en-US" dirty="0"/>
              <a:t>Plugin Manager</a:t>
            </a:r>
          </a:p>
          <a:p>
            <a:pPr lvl="1"/>
            <a:r>
              <a:rPr lang="en-US" dirty="0"/>
              <a:t>GUI to check, install, update or delete plugins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7" y="1844824"/>
            <a:ext cx="1702403" cy="17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647185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1476"/>
            <a:ext cx="8229600" cy="4423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635896" y="2276872"/>
            <a:ext cx="1764196" cy="1944216"/>
          </a:xfrm>
          <a:prstGeom prst="arc">
            <a:avLst/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423309" y="2708920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062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r>
              <a:rPr lang="de-DE" dirty="0"/>
              <a:t>Set Crossover: SBX</a:t>
            </a:r>
          </a:p>
          <a:p>
            <a:r>
              <a:rPr lang="de-DE" dirty="0"/>
              <a:t>Set </a:t>
            </a:r>
            <a:r>
              <a:rPr lang="de-DE" dirty="0" err="1"/>
              <a:t>Mutator</a:t>
            </a:r>
            <a:r>
              <a:rPr lang="de-DE" dirty="0"/>
              <a:t>: </a:t>
            </a:r>
            <a:r>
              <a:rPr lang="de-DE" dirty="0" err="1"/>
              <a:t>Polynomial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369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4740821" y="2105026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4740821" y="2634150"/>
            <a:ext cx="1919411" cy="238124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234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Multiobjective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Opt</a:t>
            </a:r>
            <a:r>
              <a:rPr lang="de-DE" dirty="0"/>
              <a:t>.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33" y="1600200"/>
            <a:ext cx="7528334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922611" y="5810250"/>
            <a:ext cx="198958" cy="20955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05" y="2485365"/>
            <a:ext cx="4584589" cy="2755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6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 Fitting a 2 dimensional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then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647395"/>
            <a:ext cx="4038600" cy="243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1165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k dimensional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given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2 dimensional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a total </a:t>
            </a:r>
            <a:r>
              <a:rPr lang="de-DE" dirty="0" err="1"/>
              <a:t>of</a:t>
            </a:r>
            <a:r>
              <a:rPr lang="de-DE" dirty="0"/>
              <a:t> 5 </a:t>
            </a:r>
            <a:r>
              <a:rPr lang="de-DE" dirty="0" err="1"/>
              <a:t>parameters</a:t>
            </a:r>
            <a:endParaRPr lang="de-DE" dirty="0"/>
          </a:p>
          <a:p>
            <a:pPr lvl="1"/>
            <a:r>
              <a:rPr lang="de-DE" dirty="0"/>
              <a:t>μ (2 </a:t>
            </a:r>
            <a:r>
              <a:rPr lang="de-DE" dirty="0" err="1"/>
              <a:t>dimensions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Σ (3 </a:t>
            </a:r>
            <a:r>
              <a:rPr lang="de-DE" dirty="0" err="1"/>
              <a:t>dimensions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symmetry</a:t>
            </a:r>
            <a:r>
              <a:rPr lang="de-DE" dirty="0"/>
              <a:t>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21" y="3075761"/>
            <a:ext cx="6146358" cy="70647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57200" y="6079351"/>
            <a:ext cx="459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Source: http://en.wikipedia.org/wiki/Multivariate_normal_distribution</a:t>
            </a:r>
          </a:p>
        </p:txBody>
      </p:sp>
    </p:spTree>
    <p:extLst>
      <p:ext uri="{BB962C8B-B14F-4D97-AF65-F5344CB8AC3E}">
        <p14:creationId xmlns:p14="http://schemas.microsoft.com/office/powerpoint/2010/main" val="4181712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C# Script</a:t>
            </a:r>
          </a:p>
          <a:p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002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MyScript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HeuristicLab.Scripting.CSharpScriptBase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MersenneTwister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NormalDistributedRandom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sampleSize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rand.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*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nd.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  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  }</a:t>
            </a:r>
            <a:b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1795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21" name="Inhaltsplatzhalt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hitting</a:t>
            </a:r>
            <a:r>
              <a:rPr lang="de-DE" dirty="0"/>
              <a:t> F5</a:t>
            </a:r>
          </a:p>
          <a:p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VariableStore</a:t>
            </a:r>
            <a:endParaRPr lang="de-DE" dirty="0"/>
          </a:p>
        </p:txBody>
      </p:sp>
      <p:pic>
        <p:nvPicPr>
          <p:cNvPr id="23" name="Inhaltsplatzhalter 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291109"/>
            <a:ext cx="4038600" cy="314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24" name="Abgerundetes Rechteck 23"/>
          <p:cNvSpPr/>
          <p:nvPr/>
        </p:nvSpPr>
        <p:spPr>
          <a:xfrm>
            <a:off x="5004048" y="2564904"/>
            <a:ext cx="288032" cy="288032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7164288" y="3501008"/>
            <a:ext cx="1152128" cy="241970"/>
          </a:xfrm>
          <a:prstGeom prst="roundRect">
            <a:avLst>
              <a:gd name="adj" fmla="val 3967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78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single-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programmable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r>
              <a:rPr lang="de-DE" dirty="0" err="1"/>
              <a:t>Drag‘n‘drop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problem‘s</a:t>
            </a:r>
            <a:r>
              <a:rPr lang="de-DE" dirty="0"/>
              <a:t> </a:t>
            </a:r>
            <a:r>
              <a:rPr lang="de-DE" dirty="0" err="1"/>
              <a:t>VariableStore</a:t>
            </a:r>
            <a:endParaRPr lang="de-DE" dirty="0"/>
          </a:p>
          <a:p>
            <a:r>
              <a:rPr lang="de-DE" dirty="0"/>
              <a:t>Code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  <a:p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849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337" y="1934369"/>
            <a:ext cx="6029325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sp>
        <p:nvSpPr>
          <p:cNvPr id="11" name="Bogen 10"/>
          <p:cNvSpPr/>
          <p:nvPr/>
        </p:nvSpPr>
        <p:spPr>
          <a:xfrm>
            <a:off x="3779912" y="2996952"/>
            <a:ext cx="2520280" cy="1872208"/>
          </a:xfrm>
          <a:prstGeom prst="arc">
            <a:avLst>
              <a:gd name="adj1" fmla="val 11744905"/>
              <a:gd name="adj2" fmla="val 20977343"/>
            </a:avLst>
          </a:prstGeom>
          <a:noFill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868144" y="3712673"/>
            <a:ext cx="13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Drag‘n‘Drop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4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Plugin</a:t>
            </a:r>
            <a:r>
              <a:rPr lang="de-AT" dirty="0"/>
              <a:t> </a:t>
            </a:r>
            <a:r>
              <a:rPr lang="de-AT" dirty="0" err="1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Maximization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8B451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} 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A52A2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Encoding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RealVectorEncoding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min: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(Individual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individual.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RealVector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}, {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DoubleMatrix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vars.data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lang="de-DE" sz="8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a = x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b = y -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en-US" sz="8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/ (</a:t>
            </a:r>
            <a:r>
              <a:rPr lang="en-US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  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Math.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* ((a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a + (a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+ b *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]) * b));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GetInverse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(m);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008B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{ {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}, { -m[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} };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de-DE" sz="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GetDeterminant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[,] m) {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lang="de-DE" sz="8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-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 * m[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8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886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degenerate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double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infinity</a:t>
            </a:r>
            <a:r>
              <a:rPr lang="de-DE" dirty="0"/>
              <a:t>, an </a:t>
            </a:r>
            <a:r>
              <a:rPr lang="de-DE" dirty="0" err="1"/>
              <a:t>arbitrary</a:t>
            </a:r>
            <a:r>
              <a:rPr lang="de-DE" dirty="0"/>
              <a:t>, but high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goodness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570384" y="4509120"/>
            <a:ext cx="80032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i 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 &lt;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data.Rows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TwoDGauss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mu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invCov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IsNaN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 || </a:t>
            </a:r>
            <a:r>
              <a:rPr lang="de-DE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DE" sz="1400" b="1" dirty="0" err="1">
                <a:solidFill>
                  <a:srgbClr val="1919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IsInfinity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r>
              <a:rPr lang="de-DE" sz="14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quality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+=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 *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[i, </a:t>
            </a:r>
            <a:r>
              <a:rPr lang="de-DE" sz="1400" dirty="0">
                <a:solidFill>
                  <a:srgbClr val="0000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20919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, e.g. CMA-ES</a:t>
            </a:r>
          </a:p>
          <a:p>
            <a:r>
              <a:rPr lang="de-DE" dirty="0"/>
              <a:t>Drop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/>
              <a:t>Set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lvl="1"/>
            <a:r>
              <a:rPr lang="de-DE" sz="2000" dirty="0" err="1"/>
              <a:t>MaximumGenerations</a:t>
            </a:r>
            <a:r>
              <a:rPr lang="de-DE" sz="2000" dirty="0"/>
              <a:t>: 200</a:t>
            </a:r>
          </a:p>
          <a:p>
            <a:pPr lvl="1"/>
            <a:r>
              <a:rPr lang="de-DE" sz="2000" dirty="0" err="1"/>
              <a:t>InitialSigma</a:t>
            </a:r>
            <a:r>
              <a:rPr lang="de-DE" sz="2000" dirty="0"/>
              <a:t>: 5</a:t>
            </a:r>
          </a:p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916369"/>
            <a:ext cx="4038600" cy="389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6807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</a:t>
            </a:r>
            <a:r>
              <a:rPr lang="de-DE" dirty="0" err="1"/>
              <a:t>Curve</a:t>
            </a:r>
            <a:r>
              <a:rPr lang="de-DE" dirty="0"/>
              <a:t> Fitting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5258"/>
            <a:ext cx="8229600" cy="445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216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Objectives of the Tutorial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Where to get </a:t>
            </a:r>
            <a:r>
              <a:rPr lang="en-US" dirty="0" err="1">
                <a:solidFill>
                  <a:schemeClr val="tx1">
                    <a:alpha val="25000"/>
                  </a:schemeClr>
                </a:solidFill>
              </a:rPr>
              <a:t>HeuristicLab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Plugin Infrastructure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Graphical User Interface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Available Algorithms &amp; Problems</a:t>
            </a:r>
          </a:p>
          <a:p>
            <a:pPr lvl="3"/>
            <a:endParaRPr lang="en-US" dirty="0">
              <a:solidFill>
                <a:schemeClr val="tx1">
                  <a:alpha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I: External Evaluation Problem</a:t>
            </a:r>
          </a:p>
          <a:p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Demonstration Part II: MATLAB and </a:t>
            </a:r>
            <a:r>
              <a:rPr lang="en-US" b="1" dirty="0" err="1">
                <a:solidFill>
                  <a:schemeClr val="tx1">
                    <a:alpha val="25000"/>
                  </a:schemeClr>
                </a:solidFill>
              </a:rPr>
              <a:t>Scilab</a:t>
            </a:r>
            <a:r>
              <a:rPr lang="en-US" b="1" dirty="0">
                <a:solidFill>
                  <a:schemeClr val="tx1">
                    <a:alpha val="25000"/>
                  </a:schemeClr>
                </a:solidFill>
              </a:rPr>
              <a:t> Parameter Optimization Problem</a:t>
            </a:r>
          </a:p>
          <a:p>
            <a:r>
              <a:rPr lang="en-US" b="1" dirty="0"/>
              <a:t>Demonstration Part III: Programmable Problem</a:t>
            </a:r>
          </a:p>
          <a:p>
            <a:pPr lvl="3"/>
            <a:endParaRPr lang="en-US" dirty="0"/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Some Additional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Planned Features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Suggested Readings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Bibliography</a:t>
            </a:r>
          </a:p>
          <a:p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Questions &amp; Answers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651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algorithms</a:t>
            </a:r>
          </a:p>
          <a:p>
            <a:pPr lvl="1"/>
            <a:endParaRPr lang="en-US" dirty="0"/>
          </a:p>
          <a:p>
            <a:r>
              <a:rPr lang="de-AT" dirty="0" err="1"/>
              <a:t>Statistics</a:t>
            </a:r>
            <a:endParaRPr lang="de-AT" dirty="0"/>
          </a:p>
          <a:p>
            <a:pPr lvl="1"/>
            <a:r>
              <a:rPr lang="en-US" dirty="0"/>
              <a:t>statistical tests and automated statistical analysis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625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/>
              <a:t>estimation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distribution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evolution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arbitrary</a:t>
            </a:r>
            <a:r>
              <a:rPr lang="de-AT" dirty="0"/>
              <a:t> </a:t>
            </a:r>
            <a:r>
              <a:rPr lang="de-AT" dirty="0" err="1"/>
              <a:t>code</a:t>
            </a:r>
            <a:r>
              <a:rPr lang="de-AT" dirty="0"/>
              <a:t> (</a:t>
            </a:r>
            <a:r>
              <a:rPr lang="de-AT" dirty="0" err="1"/>
              <a:t>controller</a:t>
            </a:r>
            <a:r>
              <a:rPr lang="de-AT" dirty="0"/>
              <a:t>, etc.)</a:t>
            </a:r>
          </a:p>
          <a:p>
            <a:pPr lvl="1"/>
            <a:r>
              <a:rPr lang="de-AT" dirty="0"/>
              <a:t>…</a:t>
            </a:r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http://dev.heuristiclab.com/trac.fcgi/roadmap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/>
              <a:t>?</a:t>
            </a:r>
          </a:p>
          <a:p>
            <a:pPr lvl="1"/>
            <a:r>
              <a:rPr lang="de-AT" dirty="0" err="1"/>
              <a:t>join</a:t>
            </a:r>
            <a:r>
              <a:rPr lang="de-AT" dirty="0"/>
              <a:t> </a:t>
            </a:r>
            <a:r>
              <a:rPr lang="de-AT" dirty="0" err="1"/>
              <a:t>our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Google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/>
              <a:t>write</a:t>
            </a:r>
            <a:r>
              <a:rPr lang="de-AT" dirty="0"/>
              <a:t> 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>
                <a:hlinkClick r:id="rId4"/>
              </a:rPr>
              <a:t>support@heuristiclab.com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HeuristicLab</a:t>
            </a:r>
            <a:r>
              <a:rPr lang="en-US" dirty="0"/>
              <a:t> Team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http://dev.heuristiclab.com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Heuristic and Evolutionary Algorithms Laboratory (HEAL)</a:t>
            </a:r>
          </a:p>
          <a:p>
            <a:r>
              <a:rPr lang="en-US" sz="1600" dirty="0"/>
              <a:t>School of Informatics, Communications and Media</a:t>
            </a:r>
          </a:p>
          <a:p>
            <a:r>
              <a:rPr lang="en-US" sz="1600" dirty="0"/>
              <a:t>University of Applied Sciences Upper Austria</a:t>
            </a:r>
          </a:p>
          <a:p>
            <a:endParaRPr lang="en-US" sz="1600" dirty="0"/>
          </a:p>
          <a:p>
            <a:r>
              <a:rPr lang="en-US" sz="1600" dirty="0" err="1"/>
              <a:t>Softwarepark</a:t>
            </a:r>
            <a:r>
              <a:rPr lang="en-US" sz="1600" dirty="0"/>
              <a:t> 11</a:t>
            </a:r>
          </a:p>
          <a:p>
            <a:r>
              <a:rPr lang="en-US" sz="1600" dirty="0"/>
              <a:t>A-4232 </a:t>
            </a:r>
            <a:r>
              <a:rPr lang="en-US" sz="1600" dirty="0" err="1"/>
              <a:t>Hagenberg</a:t>
            </a:r>
            <a:endParaRPr lang="en-US" sz="1600" dirty="0"/>
          </a:p>
          <a:p>
            <a:r>
              <a:rPr lang="en-US" sz="1600" dirty="0"/>
              <a:t>AUSTRIA</a:t>
            </a:r>
          </a:p>
          <a:p>
            <a:endParaRPr lang="en-US" sz="1600" dirty="0"/>
          </a:p>
          <a:p>
            <a:r>
              <a:rPr lang="en-US" sz="1600" dirty="0"/>
              <a:t>WWW: </a:t>
            </a:r>
            <a:r>
              <a:rPr lang="en-US" sz="1600" dirty="0">
                <a:hlinkClick r:id="rId3"/>
              </a:rPr>
              <a:t>http://heal.heuristiclab.com</a:t>
            </a:r>
            <a:endParaRPr lang="en-US" sz="1600" dirty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br>
              <a:rPr lang="de-AT" b="1" dirty="0"/>
            </a:br>
            <a:r>
              <a:rPr lang="de-AT" dirty="0"/>
              <a:t>CRC Press, 2009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/>
              <a:t>S.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2010</a:t>
            </a:r>
          </a:p>
          <a:p>
            <a:endParaRPr lang="de-AT" sz="2000" dirty="0"/>
          </a:p>
          <a:p>
            <a:endParaRPr lang="de-AT" sz="2000" dirty="0"/>
          </a:p>
          <a:p>
            <a:r>
              <a:rPr lang="de-AT" dirty="0"/>
              <a:t>S. Wagner, G. Kronberger, A. Beham, M. Kommenda, A. Scheibenpflug, E. Pitzer, S. Vonolfen, M. Kofler, S. Winkler, V. Dorfer, 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http://research.fh-ooe.at/de/orgunit/356#showpublications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HeuristicLab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http://dev.heuristiclab.com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4773</Words>
  <Application>Microsoft Office PowerPoint</Application>
  <PresentationFormat>Bildschirmpräsentation (4:3)</PresentationFormat>
  <Paragraphs>1066</Paragraphs>
  <Slides>100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Cambria Math</vt:lpstr>
      <vt:lpstr>Consolas</vt:lpstr>
      <vt:lpstr>Larissa-Design</vt:lpstr>
      <vt:lpstr>Optimizing External Applications with HeuristicLab</vt:lpstr>
      <vt:lpstr>Instructor Biographies</vt:lpstr>
      <vt:lpstr>Latest Version of this Tutorial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External Evaluation Problem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Supply Chain Simulation</vt:lpstr>
      <vt:lpstr>Agenda</vt:lpstr>
      <vt:lpstr>Demonstration Part II: Parameter Optimization Problem</vt:lpstr>
      <vt:lpstr>Electric cart simulation</vt:lpstr>
      <vt:lpstr>Electric cart simulation</vt:lpstr>
      <vt:lpstr>Measurements</vt:lpstr>
      <vt:lpstr>Simulation in Scilab</vt:lpstr>
      <vt:lpstr>Parameter Optimization</vt:lpstr>
      <vt:lpstr>Parameter Optimization</vt:lpstr>
      <vt:lpstr>Parameter Optimization</vt:lpstr>
      <vt:lpstr>Initialization Script</vt:lpstr>
      <vt:lpstr>Evaluation Script</vt:lpstr>
      <vt:lpstr>Parameter Optimization</vt:lpstr>
      <vt:lpstr>Parameter Optimization</vt:lpstr>
      <vt:lpstr>Parameter Optimization</vt:lpstr>
      <vt:lpstr>Parameter Optimization</vt:lpstr>
      <vt:lpstr>Parameter Optimization</vt:lpstr>
      <vt:lpstr>Agenda</vt:lpstr>
      <vt:lpstr>Demonstration Part III: Programmable Problem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Singleobjective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Multiobjective Function Opt.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Non-linear Curve Fitting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Stefan Wagner</cp:lastModifiedBy>
  <cp:revision>272</cp:revision>
  <dcterms:created xsi:type="dcterms:W3CDTF">2011-02-08T10:23:16Z</dcterms:created>
  <dcterms:modified xsi:type="dcterms:W3CDTF">2018-01-11T23:19:20Z</dcterms:modified>
</cp:coreProperties>
</file>